
<file path=[Content_Types].xml><?xml version="1.0" encoding="utf-8"?>
<Types xmlns="http://schemas.openxmlformats.org/package/2006/content-types">
  <Default Extension="docx" ContentType="application/vnd.openxmlformats-officedocument.wordprocessingml.documen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256" r:id="rId5"/>
    <p:sldId id="289" r:id="rId6"/>
    <p:sldId id="290" r:id="rId7"/>
    <p:sldId id="347" r:id="rId8"/>
    <p:sldId id="348" r:id="rId9"/>
    <p:sldId id="331" r:id="rId10"/>
    <p:sldId id="295" r:id="rId11"/>
    <p:sldId id="336" r:id="rId12"/>
    <p:sldId id="337" r:id="rId13"/>
    <p:sldId id="344" r:id="rId14"/>
    <p:sldId id="333" r:id="rId15"/>
    <p:sldId id="339" r:id="rId16"/>
    <p:sldId id="343" r:id="rId17"/>
    <p:sldId id="340" r:id="rId18"/>
    <p:sldId id="351" r:id="rId19"/>
    <p:sldId id="349" r:id="rId20"/>
    <p:sldId id="335" r:id="rId21"/>
    <p:sldId id="341" r:id="rId22"/>
    <p:sldId id="342" r:id="rId23"/>
    <p:sldId id="350"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McAvoy" initials="HM" lastIdx="3" clrIdx="0">
    <p:extLst>
      <p:ext uri="{19B8F6BF-5375-455C-9EA6-DF929625EA0E}">
        <p15:presenceInfo xmlns:p15="http://schemas.microsoft.com/office/powerpoint/2012/main" userId="S::helen.mcavoy@publichealth.ie::6d751134-728e-455c-aa79-c2324a6e73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14D"/>
    <a:srgbClr val="30114E"/>
    <a:srgbClr val="D9EFFD"/>
    <a:srgbClr val="5DC3F0"/>
    <a:srgbClr val="0071BC"/>
    <a:srgbClr val="887CE8"/>
    <a:srgbClr val="8474DF"/>
    <a:srgbClr val="8578E2"/>
    <a:srgbClr val="887FEA"/>
    <a:srgbClr val="2F11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69" autoAdjust="0"/>
  </p:normalViewPr>
  <p:slideViewPr>
    <p:cSldViewPr snapToGrid="0">
      <p:cViewPr varScale="1">
        <p:scale>
          <a:sx n="90" d="100"/>
          <a:sy n="90" d="100"/>
        </p:scale>
        <p:origin x="1356"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Rodriguez" userId="c3fb35d1-90ef-42aa-9bab-c9226c0c725f" providerId="ADAL" clId="{A7F347D5-425C-4C71-96F2-E25C8474D700}"/>
    <pc:docChg chg="custSel modSld">
      <pc:chgData name="Lauren Rodriguez" userId="c3fb35d1-90ef-42aa-9bab-c9226c0c725f" providerId="ADAL" clId="{A7F347D5-425C-4C71-96F2-E25C8474D700}" dt="2023-06-08T11:30:54.565" v="35" actId="20577"/>
      <pc:docMkLst>
        <pc:docMk/>
      </pc:docMkLst>
      <pc:sldChg chg="modNotesTx">
        <pc:chgData name="Lauren Rodriguez" userId="c3fb35d1-90ef-42aa-9bab-c9226c0c725f" providerId="ADAL" clId="{A7F347D5-425C-4C71-96F2-E25C8474D700}" dt="2023-06-08T11:25:32.006" v="0" actId="6549"/>
        <pc:sldMkLst>
          <pc:docMk/>
          <pc:sldMk cId="191842463" sldId="290"/>
        </pc:sldMkLst>
      </pc:sldChg>
      <pc:sldChg chg="modNotesTx">
        <pc:chgData name="Lauren Rodriguez" userId="c3fb35d1-90ef-42aa-9bab-c9226c0c725f" providerId="ADAL" clId="{A7F347D5-425C-4C71-96F2-E25C8474D700}" dt="2023-06-08T11:26:25.064" v="11" actId="33524"/>
        <pc:sldMkLst>
          <pc:docMk/>
          <pc:sldMk cId="3293561697" sldId="333"/>
        </pc:sldMkLst>
      </pc:sldChg>
      <pc:sldChg chg="modNotesTx">
        <pc:chgData name="Lauren Rodriguez" userId="c3fb35d1-90ef-42aa-9bab-c9226c0c725f" providerId="ADAL" clId="{A7F347D5-425C-4C71-96F2-E25C8474D700}" dt="2023-06-08T11:26:17.446" v="10" actId="20577"/>
        <pc:sldMkLst>
          <pc:docMk/>
          <pc:sldMk cId="2864494546" sldId="337"/>
        </pc:sldMkLst>
      </pc:sldChg>
      <pc:sldChg chg="modNotesTx">
        <pc:chgData name="Lauren Rodriguez" userId="c3fb35d1-90ef-42aa-9bab-c9226c0c725f" providerId="ADAL" clId="{A7F347D5-425C-4C71-96F2-E25C8474D700}" dt="2023-06-08T11:30:54.565" v="35" actId="20577"/>
        <pc:sldMkLst>
          <pc:docMk/>
          <pc:sldMk cId="2317713718" sldId="341"/>
        </pc:sldMkLst>
      </pc:sldChg>
      <pc:sldChg chg="modNotesTx">
        <pc:chgData name="Lauren Rodriguez" userId="c3fb35d1-90ef-42aa-9bab-c9226c0c725f" providerId="ADAL" clId="{A7F347D5-425C-4C71-96F2-E25C8474D700}" dt="2023-06-08T11:25:40.856" v="1" actId="6549"/>
        <pc:sldMkLst>
          <pc:docMk/>
          <pc:sldMk cId="3389171139" sldId="34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Macintosh%20HD:Users:home:Desktop:IPH%20Sun%20Graphs%20June%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cintosh%20HD:Users:home:Desktop:IPH%20Sun%20Graphs%20June%2020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Lifetime</a:t>
            </a:r>
          </a:p>
        </c:rich>
      </c:tx>
      <c:layout>
        <c:manualLayout>
          <c:xMode val="edge"/>
          <c:yMode val="edge"/>
          <c:x val="0.19727563124376901"/>
          <c:y val="1.951219512195119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percentStacked"/>
        <c:varyColors val="0"/>
        <c:ser>
          <c:idx val="0"/>
          <c:order val="0"/>
          <c:tx>
            <c:strRef>
              <c:f>'[IPH Sun Graphs June 2020.xlsx]sunbed'!$C$4</c:f>
              <c:strCache>
                <c:ptCount val="1"/>
                <c:pt idx="0">
                  <c:v>Never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'[IPH Sun Graphs June 2020.xlsx]sunbed'!$D$4</c:f>
              <c:numCache>
                <c:formatCode>General</c:formatCode>
                <c:ptCount val="1"/>
                <c:pt idx="0">
                  <c:v>96.7</c:v>
                </c:pt>
              </c:numCache>
            </c:numRef>
          </c:val>
          <c:extLst>
            <c:ext xmlns:c16="http://schemas.microsoft.com/office/drawing/2014/chart" uri="{C3380CC4-5D6E-409C-BE32-E72D297353CC}">
              <c16:uniqueId val="{00000000-EC37-432A-8486-AE0690210702}"/>
            </c:ext>
          </c:extLst>
        </c:ser>
        <c:ser>
          <c:idx val="1"/>
          <c:order val="1"/>
          <c:tx>
            <c:strRef>
              <c:f>'[IPH Sun Graphs June 2020.xlsx]sunbed'!$C$5</c:f>
              <c:strCache>
                <c:ptCount val="1"/>
                <c:pt idx="0">
                  <c:v>1 time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'[IPH Sun Graphs June 2020.xlsx]sunbed'!$D$5</c:f>
              <c:numCache>
                <c:formatCode>General</c:formatCode>
                <c:ptCount val="1"/>
                <c:pt idx="0">
                  <c:v>1.1000000000000001</c:v>
                </c:pt>
              </c:numCache>
            </c:numRef>
          </c:val>
          <c:extLst>
            <c:ext xmlns:c16="http://schemas.microsoft.com/office/drawing/2014/chart" uri="{C3380CC4-5D6E-409C-BE32-E72D297353CC}">
              <c16:uniqueId val="{00000001-EC37-432A-8486-AE0690210702}"/>
            </c:ext>
          </c:extLst>
        </c:ser>
        <c:ser>
          <c:idx val="2"/>
          <c:order val="2"/>
          <c:tx>
            <c:strRef>
              <c:f>'[IPH Sun Graphs June 2020.xlsx]sunbed'!$C$6</c:f>
              <c:strCache>
                <c:ptCount val="1"/>
                <c:pt idx="0">
                  <c:v>2 times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'[IPH Sun Graphs June 2020.xlsx]sunbed'!$D$6</c:f>
              <c:numCache>
                <c:formatCode>General</c:formatCode>
                <c:ptCount val="1"/>
                <c:pt idx="0">
                  <c:v>0.5</c:v>
                </c:pt>
              </c:numCache>
            </c:numRef>
          </c:val>
          <c:extLst>
            <c:ext xmlns:c16="http://schemas.microsoft.com/office/drawing/2014/chart" uri="{C3380CC4-5D6E-409C-BE32-E72D297353CC}">
              <c16:uniqueId val="{00000002-EC37-432A-8486-AE0690210702}"/>
            </c:ext>
          </c:extLst>
        </c:ser>
        <c:ser>
          <c:idx val="3"/>
          <c:order val="3"/>
          <c:tx>
            <c:strRef>
              <c:f>'[IPH Sun Graphs June 2020.xlsx]sunbed'!$C$7</c:f>
              <c:strCache>
                <c:ptCount val="1"/>
                <c:pt idx="0">
                  <c:v>3-4 times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'[IPH Sun Graphs June 2020.xlsx]sunbed'!$D$7</c:f>
              <c:numCache>
                <c:formatCode>General</c:formatCode>
                <c:ptCount val="1"/>
                <c:pt idx="0">
                  <c:v>0.7</c:v>
                </c:pt>
              </c:numCache>
            </c:numRef>
          </c:val>
          <c:extLst>
            <c:ext xmlns:c16="http://schemas.microsoft.com/office/drawing/2014/chart" uri="{C3380CC4-5D6E-409C-BE32-E72D297353CC}">
              <c16:uniqueId val="{00000003-EC37-432A-8486-AE0690210702}"/>
            </c:ext>
          </c:extLst>
        </c:ser>
        <c:ser>
          <c:idx val="4"/>
          <c:order val="4"/>
          <c:tx>
            <c:strRef>
              <c:f>'[IPH Sun Graphs June 2020.xlsx]sunbed'!$C$8</c:f>
              <c:strCache>
                <c:ptCount val="1"/>
                <c:pt idx="0">
                  <c:v>5 times or more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'[IPH Sun Graphs June 2020.xlsx]sunbed'!$D$8</c:f>
              <c:numCache>
                <c:formatCode>General</c:formatCode>
                <c:ptCount val="1"/>
                <c:pt idx="0">
                  <c:v>1</c:v>
                </c:pt>
              </c:numCache>
            </c:numRef>
          </c:val>
          <c:extLst>
            <c:ext xmlns:c16="http://schemas.microsoft.com/office/drawing/2014/chart" uri="{C3380CC4-5D6E-409C-BE32-E72D297353CC}">
              <c16:uniqueId val="{00000004-EC37-432A-8486-AE0690210702}"/>
            </c:ext>
          </c:extLst>
        </c:ser>
        <c:dLbls>
          <c:dLblPos val="ctr"/>
          <c:showLegendKey val="0"/>
          <c:showVal val="1"/>
          <c:showCatName val="0"/>
          <c:showSerName val="0"/>
          <c:showPercent val="0"/>
          <c:showBubbleSize val="0"/>
        </c:dLbls>
        <c:gapWidth val="79"/>
        <c:overlap val="100"/>
        <c:axId val="2145541416"/>
        <c:axId val="-2112360456"/>
      </c:barChart>
      <c:catAx>
        <c:axId val="2145541416"/>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112360456"/>
        <c:crosses val="autoZero"/>
        <c:auto val="1"/>
        <c:lblAlgn val="ctr"/>
        <c:lblOffset val="100"/>
        <c:noMultiLvlLbl val="0"/>
      </c:catAx>
      <c:valAx>
        <c:axId val="-2112360456"/>
        <c:scaling>
          <c:orientation val="minMax"/>
        </c:scaling>
        <c:delete val="1"/>
        <c:axPos val="l"/>
        <c:numFmt formatCode="0%" sourceLinked="1"/>
        <c:majorTickMark val="none"/>
        <c:minorTickMark val="none"/>
        <c:tickLblPos val="nextTo"/>
        <c:crossAx val="21455414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175">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latin typeface="Arial" panose="020B0604020202020204" pitchFamily="34" charset="0"/>
                <a:cs typeface="Arial" panose="020B0604020202020204" pitchFamily="34" charset="0"/>
              </a:rPr>
              <a:t>Last 12 months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percentStacked"/>
        <c:varyColors val="0"/>
        <c:ser>
          <c:idx val="0"/>
          <c:order val="0"/>
          <c:tx>
            <c:strRef>
              <c:f>Sheet1!$B$4</c:f>
              <c:strCache>
                <c:ptCount val="1"/>
                <c:pt idx="0">
                  <c:v>Never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Sheet1!$C$4</c:f>
              <c:numCache>
                <c:formatCode>General</c:formatCode>
                <c:ptCount val="1"/>
                <c:pt idx="0">
                  <c:v>97.4</c:v>
                </c:pt>
              </c:numCache>
            </c:numRef>
          </c:val>
          <c:extLst>
            <c:ext xmlns:c16="http://schemas.microsoft.com/office/drawing/2014/chart" uri="{C3380CC4-5D6E-409C-BE32-E72D297353CC}">
              <c16:uniqueId val="{00000000-8B70-4B77-9815-F5A75DFA5141}"/>
            </c:ext>
          </c:extLst>
        </c:ser>
        <c:ser>
          <c:idx val="1"/>
          <c:order val="1"/>
          <c:tx>
            <c:strRef>
              <c:f>Sheet1!$B$5</c:f>
              <c:strCache>
                <c:ptCount val="1"/>
                <c:pt idx="0">
                  <c:v>1 time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Sheet1!$C$5</c:f>
              <c:numCache>
                <c:formatCode>General</c:formatCode>
                <c:ptCount val="1"/>
                <c:pt idx="0">
                  <c:v>1.1000000000000001</c:v>
                </c:pt>
              </c:numCache>
            </c:numRef>
          </c:val>
          <c:extLst>
            <c:ext xmlns:c16="http://schemas.microsoft.com/office/drawing/2014/chart" uri="{C3380CC4-5D6E-409C-BE32-E72D297353CC}">
              <c16:uniqueId val="{00000001-8B70-4B77-9815-F5A75DFA5141}"/>
            </c:ext>
          </c:extLst>
        </c:ser>
        <c:ser>
          <c:idx val="2"/>
          <c:order val="2"/>
          <c:tx>
            <c:strRef>
              <c:f>Sheet1!$B$6</c:f>
              <c:strCache>
                <c:ptCount val="1"/>
                <c:pt idx="0">
                  <c:v>2 times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Sheet1!$C$6</c:f>
              <c:numCache>
                <c:formatCode>General</c:formatCode>
                <c:ptCount val="1"/>
                <c:pt idx="0">
                  <c:v>0.5</c:v>
                </c:pt>
              </c:numCache>
            </c:numRef>
          </c:val>
          <c:extLst>
            <c:ext xmlns:c16="http://schemas.microsoft.com/office/drawing/2014/chart" uri="{C3380CC4-5D6E-409C-BE32-E72D297353CC}">
              <c16:uniqueId val="{00000002-8B70-4B77-9815-F5A75DFA5141}"/>
            </c:ext>
          </c:extLst>
        </c:ser>
        <c:ser>
          <c:idx val="3"/>
          <c:order val="3"/>
          <c:tx>
            <c:strRef>
              <c:f>Sheet1!$B$7</c:f>
              <c:strCache>
                <c:ptCount val="1"/>
                <c:pt idx="0">
                  <c:v>3-4 times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Sheet1!$C$7</c:f>
              <c:numCache>
                <c:formatCode>General</c:formatCode>
                <c:ptCount val="1"/>
                <c:pt idx="0">
                  <c:v>0.4</c:v>
                </c:pt>
              </c:numCache>
            </c:numRef>
          </c:val>
          <c:extLst>
            <c:ext xmlns:c16="http://schemas.microsoft.com/office/drawing/2014/chart" uri="{C3380CC4-5D6E-409C-BE32-E72D297353CC}">
              <c16:uniqueId val="{00000003-8B70-4B77-9815-F5A75DFA5141}"/>
            </c:ext>
          </c:extLst>
        </c:ser>
        <c:ser>
          <c:idx val="4"/>
          <c:order val="4"/>
          <c:tx>
            <c:strRef>
              <c:f>Sheet1!$B$8</c:f>
              <c:strCache>
                <c:ptCount val="1"/>
                <c:pt idx="0">
                  <c:v>5 times or more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Sheet1!$C$8</c:f>
              <c:numCache>
                <c:formatCode>General</c:formatCode>
                <c:ptCount val="1"/>
                <c:pt idx="0">
                  <c:v>0.7</c:v>
                </c:pt>
              </c:numCache>
            </c:numRef>
          </c:val>
          <c:extLst>
            <c:ext xmlns:c16="http://schemas.microsoft.com/office/drawing/2014/chart" uri="{C3380CC4-5D6E-409C-BE32-E72D297353CC}">
              <c16:uniqueId val="{00000004-8B70-4B77-9815-F5A75DFA5141}"/>
            </c:ext>
          </c:extLst>
        </c:ser>
        <c:dLbls>
          <c:dLblPos val="ctr"/>
          <c:showLegendKey val="0"/>
          <c:showVal val="1"/>
          <c:showCatName val="0"/>
          <c:showSerName val="0"/>
          <c:showPercent val="0"/>
          <c:showBubbleSize val="0"/>
        </c:dLbls>
        <c:gapWidth val="79"/>
        <c:overlap val="100"/>
        <c:axId val="-2112853064"/>
        <c:axId val="-2112850408"/>
      </c:barChart>
      <c:catAx>
        <c:axId val="-2112853064"/>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2112850408"/>
        <c:crosses val="autoZero"/>
        <c:auto val="1"/>
        <c:lblAlgn val="ctr"/>
        <c:lblOffset val="100"/>
        <c:noMultiLvlLbl val="0"/>
      </c:catAx>
      <c:valAx>
        <c:axId val="-2112850408"/>
        <c:scaling>
          <c:orientation val="minMax"/>
        </c:scaling>
        <c:delete val="1"/>
        <c:axPos val="l"/>
        <c:numFmt formatCode="0%" sourceLinked="1"/>
        <c:majorTickMark val="none"/>
        <c:minorTickMark val="none"/>
        <c:tickLblPos val="nextTo"/>
        <c:crossAx val="-2112853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71793D-27FC-0F43-BDF3-62C2F3B725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4BD488B-1ED4-474A-B34D-7E31485C02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41AB1F-3A77-F54C-8C3E-6CFC88B2ADE6}" type="datetimeFigureOut">
              <a:rPr lang="en-US" smtClean="0"/>
              <a:t>6/7/2023</a:t>
            </a:fld>
            <a:endParaRPr lang="en-US" dirty="0"/>
          </a:p>
        </p:txBody>
      </p:sp>
      <p:sp>
        <p:nvSpPr>
          <p:cNvPr id="4" name="Footer Placeholder 3">
            <a:extLst>
              <a:ext uri="{FF2B5EF4-FFF2-40B4-BE49-F238E27FC236}">
                <a16:creationId xmlns:a16="http://schemas.microsoft.com/office/drawing/2014/main" id="{A26E16A9-A764-8C4B-B4FF-65834FFC33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713DDB0-AB8D-7E4B-83CE-48351D5E28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1D031B-8669-4947-994F-7FB1D1C95623}" type="slidenum">
              <a:rPr lang="en-US" smtClean="0"/>
              <a:t>‹#›</a:t>
            </a:fld>
            <a:endParaRPr lang="en-US" dirty="0"/>
          </a:p>
        </p:txBody>
      </p:sp>
    </p:spTree>
    <p:extLst>
      <p:ext uri="{BB962C8B-B14F-4D97-AF65-F5344CB8AC3E}">
        <p14:creationId xmlns:p14="http://schemas.microsoft.com/office/powerpoint/2010/main" val="1806818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D009A-22DC-6449-9B13-51B264D755C1}" type="datetimeFigureOut">
              <a:rPr lang="en-US" smtClean="0"/>
              <a:t>6/7/2023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149CF-8AB5-A445-8961-066B2D898500}" type="slidenum">
              <a:rPr lang="en-US" smtClean="0"/>
              <a:t>‹#›</a:t>
            </a:fld>
            <a:endParaRPr lang="en-US" dirty="0"/>
          </a:p>
        </p:txBody>
      </p:sp>
    </p:spTree>
    <p:extLst>
      <p:ext uri="{BB962C8B-B14F-4D97-AF65-F5344CB8AC3E}">
        <p14:creationId xmlns:p14="http://schemas.microsoft.com/office/powerpoint/2010/main" val="17071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ph-journal.org/articles/10.3389/ijph.2021.1604045/full#T2"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ssph-journal.org/articles/10.3389/ijph.2021.1604045/full#T3" TargetMode="External"/><Relationship Id="rId4" Type="http://schemas.openxmlformats.org/officeDocument/2006/relationships/hyperlink" Target="https://www.ssph-journal.org/articles/10.3389/ijph.2021.1604045/full#T4"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ph-journal.org/articles/10.3389/ijph.2021.1604045/full#B6"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sph-journal.org/articles/10.3389/ijph.2021.1604045/full#B15" TargetMode="External"/><Relationship Id="rId5" Type="http://schemas.openxmlformats.org/officeDocument/2006/relationships/hyperlink" Target="https://www.ssph-journal.org/articles/10.3389/ijph.2021.1604045/full#B14" TargetMode="External"/><Relationship Id="rId4" Type="http://schemas.openxmlformats.org/officeDocument/2006/relationships/hyperlink" Target="https://www.ssph-journal.org/articles/10.3389/ijph.2021.1604045/full#B8"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1149CF-8AB5-A445-8961-066B2D898500}" type="slidenum">
              <a:rPr lang="en-US" smtClean="0"/>
              <a:t>1</a:t>
            </a:fld>
            <a:endParaRPr lang="en-US" dirty="0"/>
          </a:p>
        </p:txBody>
      </p:sp>
    </p:spTree>
    <p:extLst>
      <p:ext uri="{BB962C8B-B14F-4D97-AF65-F5344CB8AC3E}">
        <p14:creationId xmlns:p14="http://schemas.microsoft.com/office/powerpoint/2010/main" val="754803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HIPE DATA: International estimates suggest that one-third of total hospital admissions for sunburn are adolescents and young adults in the age range 10 to 19 years, suggesting they are a high-risk group for severe sunburn episodes (15, 16). </a:t>
            </a:r>
          </a:p>
          <a:p>
            <a:endParaRPr lang="en-US" dirty="0"/>
          </a:p>
          <a:p>
            <a:endParaRPr lang="en-US" dirty="0"/>
          </a:p>
          <a:p>
            <a:r>
              <a:rPr lang="en-US" dirty="0"/>
              <a:t>Fitzpatrick Scale:  I is the fairest and VI is the darkest</a:t>
            </a:r>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10</a:t>
            </a:fld>
            <a:endParaRPr lang="en-US" dirty="0"/>
          </a:p>
        </p:txBody>
      </p:sp>
    </p:spTree>
    <p:extLst>
      <p:ext uri="{BB962C8B-B14F-4D97-AF65-F5344CB8AC3E}">
        <p14:creationId xmlns:p14="http://schemas.microsoft.com/office/powerpoint/2010/main" val="3373594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E3D40"/>
                </a:solidFill>
                <a:effectLst/>
                <a:latin typeface="MuseoSans"/>
              </a:rPr>
              <a:t>Most children had never used an indoor tanning bed, either in the last 12 months or in their lifetime (95%), and most of those who did report doing so once.</a:t>
            </a:r>
          </a:p>
          <a:p>
            <a:endParaRPr lang="en-US" b="0" i="0" dirty="0">
              <a:solidFill>
                <a:srgbClr val="3E3D40"/>
              </a:solidFill>
              <a:effectLst/>
              <a:latin typeface="MuseoSans"/>
            </a:endParaRPr>
          </a:p>
          <a:p>
            <a:r>
              <a:rPr lang="en-US" b="0" i="0" dirty="0">
                <a:solidFill>
                  <a:srgbClr val="3E3D40"/>
                </a:solidFill>
                <a:effectLst/>
                <a:latin typeface="MuseoSans"/>
              </a:rPr>
              <a:t>Using an indoor tanning bed was significantly associated with gender (</a:t>
            </a:r>
            <a:r>
              <a:rPr lang="en-US" b="0" i="0" u="none" strike="noStrike" dirty="0">
                <a:solidFill>
                  <a:srgbClr val="00A0D2"/>
                </a:solidFill>
                <a:effectLst/>
                <a:latin typeface="MuseoSans"/>
                <a:hlinkClick r:id="rId3"/>
              </a:rPr>
              <a:t>Table 2</a:t>
            </a:r>
            <a:r>
              <a:rPr lang="en-US" b="0" i="0" dirty="0">
                <a:solidFill>
                  <a:srgbClr val="3E3D40"/>
                </a:solidFill>
                <a:effectLst/>
                <a:latin typeface="MuseoSans"/>
              </a:rPr>
              <a:t>) and social class (</a:t>
            </a:r>
            <a:r>
              <a:rPr lang="en-US" b="0" i="0" u="none" strike="noStrike" dirty="0">
                <a:solidFill>
                  <a:srgbClr val="00A0D2"/>
                </a:solidFill>
                <a:effectLst/>
                <a:latin typeface="MuseoSans"/>
                <a:hlinkClick r:id="rId4"/>
              </a:rPr>
              <a:t>Table 4</a:t>
            </a:r>
            <a:r>
              <a:rPr lang="en-US" b="0" i="0" dirty="0">
                <a:solidFill>
                  <a:srgbClr val="3E3D40"/>
                </a:solidFill>
                <a:effectLst/>
                <a:latin typeface="MuseoSans"/>
              </a:rPr>
              <a:t>), but not age (</a:t>
            </a:r>
            <a:r>
              <a:rPr lang="en-US" b="0" i="0" u="none" strike="noStrike" dirty="0">
                <a:solidFill>
                  <a:srgbClr val="00A0D2"/>
                </a:solidFill>
                <a:effectLst/>
                <a:latin typeface="MuseoSans"/>
                <a:hlinkClick r:id="rId5"/>
              </a:rPr>
              <a:t>Table 3</a:t>
            </a:r>
            <a:r>
              <a:rPr lang="en-US" b="0" i="0" dirty="0">
                <a:solidFill>
                  <a:srgbClr val="3E3D40"/>
                </a:solidFill>
                <a:effectLst/>
                <a:latin typeface="MuseoSans"/>
              </a:rPr>
              <a:t>). Girls and children from lower social class groups were most likely to report tanning bed use than boys and those from higher social class groups, though the effect sizes were low</a:t>
            </a:r>
          </a:p>
          <a:p>
            <a:endParaRPr lang="en-US" b="0" i="0" dirty="0">
              <a:solidFill>
                <a:srgbClr val="3E3D40"/>
              </a:solidFill>
              <a:effectLst/>
              <a:latin typeface="MuseoSans"/>
            </a:endParaRPr>
          </a:p>
          <a:p>
            <a:r>
              <a:rPr lang="en-US" dirty="0"/>
              <a:t>It is not clear whether this represents use in commercial or domestic environments. Providing a sunbed service to anyone under the age of 18 is a breach of the Public Health (Sunbeds) Act 2014. </a:t>
            </a:r>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11</a:t>
            </a:fld>
            <a:endParaRPr lang="en-US" dirty="0"/>
          </a:p>
        </p:txBody>
      </p:sp>
    </p:spTree>
    <p:extLst>
      <p:ext uri="{BB962C8B-B14F-4D97-AF65-F5344CB8AC3E}">
        <p14:creationId xmlns:p14="http://schemas.microsoft.com/office/powerpoint/2010/main" val="2953676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Caution is warranted when </a:t>
            </a:r>
            <a:r>
              <a:rPr lang="en-US" dirty="0" err="1"/>
              <a:t>analyising</a:t>
            </a:r>
            <a:r>
              <a:rPr lang="en-US" dirty="0"/>
              <a:t> these results as the sample size is very small. </a:t>
            </a:r>
          </a:p>
          <a:p>
            <a:endParaRPr lang="en-US" dirty="0"/>
          </a:p>
          <a:p>
            <a:pPr marL="457200" indent="-457200">
              <a:buFont typeface="Arial" panose="020B0604020202020204" pitchFamily="34" charset="0"/>
              <a:buChar char="•"/>
            </a:pPr>
            <a:r>
              <a:rPr lang="en-US" sz="1200" dirty="0">
                <a:latin typeface="Arial" panose="020B0604020202020204" pitchFamily="34" charset="0"/>
                <a:cs typeface="Arial" panose="020B0604020202020204" pitchFamily="34" charset="0"/>
              </a:rPr>
              <a:t>Differences by gender, age, and social class are statistically significant but generally small</a:t>
            </a:r>
          </a:p>
        </p:txBody>
      </p:sp>
      <p:sp>
        <p:nvSpPr>
          <p:cNvPr id="4" name="Slide Number Placeholder 3"/>
          <p:cNvSpPr>
            <a:spLocks noGrp="1"/>
          </p:cNvSpPr>
          <p:nvPr>
            <p:ph type="sldNum" sz="quarter" idx="5"/>
          </p:nvPr>
        </p:nvSpPr>
        <p:spPr/>
        <p:txBody>
          <a:bodyPr/>
          <a:lstStyle/>
          <a:p>
            <a:fld id="{9F1149CF-8AB5-A445-8961-066B2D898500}" type="slidenum">
              <a:rPr lang="en-US" smtClean="0"/>
              <a:t>12</a:t>
            </a:fld>
            <a:endParaRPr lang="en-US" dirty="0"/>
          </a:p>
        </p:txBody>
      </p:sp>
    </p:spTree>
    <p:extLst>
      <p:ext uri="{BB962C8B-B14F-4D97-AF65-F5344CB8AC3E}">
        <p14:creationId xmlns:p14="http://schemas.microsoft.com/office/powerpoint/2010/main" val="2314144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current legislation, sunbeds cannot be provided for use by a commercial entity to anyone under the age of 18. Sunbeds emit UV-A radiation which penetrates the skin more deeply than other UV rays. This report found that a small proportion of children under 18 are using sunbeds, but we are not clear whether this use is occurring in home settings or commercial premises. H</a:t>
            </a:r>
          </a:p>
          <a:p>
            <a:pPr>
              <a:lnSpc>
                <a:spcPct val="100000"/>
              </a:lnSpc>
              <a:spcBef>
                <a:spcPts val="0"/>
              </a:spcBef>
            </a:pPr>
            <a:endParaRPr lang="en-US" sz="1200" b="1" u="sng" dirty="0">
              <a:latin typeface="Arial" panose="020B0604020202020204" pitchFamily="34" charset="0"/>
              <a:cs typeface="Arial" panose="020B0604020202020204" pitchFamily="34" charset="0"/>
            </a:endParaRPr>
          </a:p>
          <a:p>
            <a:pPr>
              <a:lnSpc>
                <a:spcPct val="100000"/>
              </a:lnSpc>
              <a:spcBef>
                <a:spcPts val="0"/>
              </a:spcBef>
            </a:pPr>
            <a:r>
              <a:rPr lang="en-US" sz="1200" b="1" u="sng" dirty="0">
                <a:latin typeface="Arial" panose="020B0604020202020204" pitchFamily="34" charset="0"/>
                <a:cs typeface="Arial" panose="020B0604020202020204" pitchFamily="34" charset="0"/>
              </a:rPr>
              <a:t>The Public Health (Sunbeds) Act 2014 will be 10 years old in 2024,  given the dramatic shifts in the operating context over the last 10 years. Revisiting and amending legislation to protect under-18s.</a:t>
            </a:r>
          </a:p>
        </p:txBody>
      </p:sp>
      <p:sp>
        <p:nvSpPr>
          <p:cNvPr id="4" name="Slide Number Placeholder 3"/>
          <p:cNvSpPr>
            <a:spLocks noGrp="1"/>
          </p:cNvSpPr>
          <p:nvPr>
            <p:ph type="sldNum" sz="quarter" idx="5"/>
          </p:nvPr>
        </p:nvSpPr>
        <p:spPr/>
        <p:txBody>
          <a:bodyPr/>
          <a:lstStyle/>
          <a:p>
            <a:fld id="{9F1149CF-8AB5-A445-8961-066B2D898500}" type="slidenum">
              <a:rPr lang="en-US" smtClean="0"/>
              <a:t>13</a:t>
            </a:fld>
            <a:endParaRPr lang="en-US" dirty="0"/>
          </a:p>
        </p:txBody>
      </p:sp>
    </p:spTree>
    <p:extLst>
      <p:ext uri="{BB962C8B-B14F-4D97-AF65-F5344CB8AC3E}">
        <p14:creationId xmlns:p14="http://schemas.microsoft.com/office/powerpoint/2010/main" val="127353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3E3D40"/>
                </a:solidFill>
                <a:effectLst/>
                <a:latin typeface="MuseoSans"/>
              </a:rPr>
              <a:t>These baseline patterns are broadly aligned with those from other countries [</a:t>
            </a:r>
            <a:r>
              <a:rPr lang="en-US" sz="2800" b="0" i="0" u="none" strike="noStrike" dirty="0">
                <a:solidFill>
                  <a:srgbClr val="00A0D2"/>
                </a:solidFill>
                <a:effectLst/>
                <a:latin typeface="MuseoSans"/>
                <a:hlinkClick r:id="rId3"/>
              </a:rPr>
              <a:t>6</a:t>
            </a:r>
            <a:r>
              <a:rPr lang="en-US" sz="2800" b="0" i="0" dirty="0">
                <a:solidFill>
                  <a:srgbClr val="3E3D40"/>
                </a:solidFill>
                <a:effectLst/>
                <a:latin typeface="MuseoSans"/>
              </a:rPr>
              <a:t>–</a:t>
            </a:r>
            <a:r>
              <a:rPr lang="en-US" sz="2800" b="0" i="0" u="none" strike="noStrike" dirty="0">
                <a:solidFill>
                  <a:srgbClr val="00A0D2"/>
                </a:solidFill>
                <a:effectLst/>
                <a:latin typeface="MuseoSans"/>
                <a:hlinkClick r:id="rId4"/>
              </a:rPr>
              <a:t>8</a:t>
            </a:r>
            <a:r>
              <a:rPr lang="en-US" sz="2800" b="0" i="0" dirty="0">
                <a:solidFill>
                  <a:srgbClr val="3E3D40"/>
                </a:solidFill>
                <a:effectLst/>
                <a:latin typeface="MuseoSans"/>
              </a:rPr>
              <a:t>, </a:t>
            </a:r>
            <a:r>
              <a:rPr lang="en-US" sz="2800" b="0" i="0" u="none" strike="noStrike" dirty="0">
                <a:solidFill>
                  <a:srgbClr val="00A0D2"/>
                </a:solidFill>
                <a:effectLst/>
                <a:latin typeface="MuseoSans"/>
                <a:hlinkClick r:id="rId5"/>
              </a:rPr>
              <a:t>14</a:t>
            </a:r>
            <a:r>
              <a:rPr lang="en-US" sz="2800" b="0" i="0" dirty="0">
                <a:solidFill>
                  <a:srgbClr val="3E3D40"/>
                </a:solidFill>
                <a:effectLst/>
                <a:latin typeface="MuseoSans"/>
              </a:rPr>
              <a:t>, </a:t>
            </a:r>
            <a:r>
              <a:rPr lang="en-US" sz="2800" b="0" i="0" u="none" strike="noStrike" dirty="0">
                <a:solidFill>
                  <a:srgbClr val="00A0D2"/>
                </a:solidFill>
                <a:effectLst/>
                <a:latin typeface="MuseoSans"/>
                <a:hlinkClick r:id="rId6"/>
              </a:rPr>
              <a:t>15</a:t>
            </a:r>
            <a:r>
              <a:rPr lang="en-US" sz="2800" b="0" i="0" dirty="0">
                <a:solidFill>
                  <a:srgbClr val="3E3D40"/>
                </a:solidFill>
                <a:effectLst/>
                <a:latin typeface="MuseoSans"/>
              </a:rPr>
              <a:t>]. They can inform assessments of population skin cancer risk posed by the exposure of children in Ireland to UV radiation.</a:t>
            </a:r>
            <a:r>
              <a:rPr lang="en-GB" sz="1800" dirty="0">
                <a:effectLst/>
                <a:latin typeface="Calibri" panose="020F0502020204030204" pitchFamily="34" charset="0"/>
                <a:ea typeface="Calibri" panose="020F0502020204030204" pitchFamily="34" charset="0"/>
              </a:rPr>
              <a:t>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Communication that sunscreen is last line of defence</a:t>
            </a:r>
            <a:endParaRPr lang="en-IE" sz="1800" dirty="0">
              <a:effectLst/>
              <a:latin typeface="Times New Roman" panose="02020603050405020304" pitchFamily="18"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endParaRPr lang="en-IE" sz="1800" dirty="0">
              <a:effectLst/>
              <a:latin typeface="Times New Roman" panose="02020603050405020304" pitchFamily="18" charset="0"/>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14</a:t>
            </a:fld>
            <a:endParaRPr lang="en-US" dirty="0"/>
          </a:p>
        </p:txBody>
      </p:sp>
    </p:spTree>
    <p:extLst>
      <p:ext uri="{BB962C8B-B14F-4D97-AF65-F5344CB8AC3E}">
        <p14:creationId xmlns:p14="http://schemas.microsoft.com/office/powerpoint/2010/main" val="2066263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E3D40"/>
                </a:solidFill>
                <a:effectLst/>
                <a:latin typeface="MuseoSans"/>
              </a:rPr>
              <a:t> </a:t>
            </a:r>
          </a:p>
          <a:p>
            <a:r>
              <a:rPr lang="en-US" b="0" i="0" dirty="0">
                <a:solidFill>
                  <a:srgbClr val="3E3D40"/>
                </a:solidFill>
                <a:effectLst/>
                <a:latin typeface="MuseoSans"/>
              </a:rPr>
              <a:t>Sunburn and sun holiday risks </a:t>
            </a:r>
          </a:p>
          <a:p>
            <a:endParaRPr lang="en-US" b="0" i="0" dirty="0">
              <a:solidFill>
                <a:srgbClr val="3E3D40"/>
              </a:solidFill>
              <a:effectLst/>
              <a:latin typeface="MuseoSans"/>
            </a:endParaRPr>
          </a:p>
          <a:p>
            <a:r>
              <a:rPr lang="en-US" b="0" i="0" dirty="0">
                <a:solidFill>
                  <a:srgbClr val="3E3D40"/>
                </a:solidFill>
                <a:effectLst/>
                <a:latin typeface="MuseoSans"/>
              </a:rPr>
              <a:t>international evidence shows that the indoor tanning industry employs marketing strategies which downplay health risks, emphasize physical attractiveness and target specific subgroups, including young women</a:t>
            </a:r>
          </a:p>
          <a:p>
            <a:endParaRPr lang="en-US" b="0" i="0" dirty="0">
              <a:solidFill>
                <a:srgbClr val="3E3D40"/>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Role here for beauty therapists, a lot of women get regular facials and cosmetic stuff is done but never see a dermatologist.</a:t>
            </a:r>
          </a:p>
          <a:p>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15</a:t>
            </a:fld>
            <a:endParaRPr lang="en-US" dirty="0"/>
          </a:p>
        </p:txBody>
      </p:sp>
    </p:spTree>
    <p:extLst>
      <p:ext uri="{BB962C8B-B14F-4D97-AF65-F5344CB8AC3E}">
        <p14:creationId xmlns:p14="http://schemas.microsoft.com/office/powerpoint/2010/main" val="3752206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into the new National Skin Cancer Prevention plan </a:t>
            </a:r>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17</a:t>
            </a:fld>
            <a:endParaRPr lang="en-US" dirty="0"/>
          </a:p>
        </p:txBody>
      </p:sp>
    </p:spTree>
    <p:extLst>
      <p:ext uri="{BB962C8B-B14F-4D97-AF65-F5344CB8AC3E}">
        <p14:creationId xmlns:p14="http://schemas.microsoft.com/office/powerpoint/2010/main" val="540841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Georgia" panose="02040502050405020303" pitchFamily="18" charset="0"/>
              </a:rPr>
              <a:t>The review found that discussing effects of UV radiation on premature aging has been shown to have a specific motivational effect on the adolescent population to practice sun safe behaviors</a:t>
            </a:r>
          </a:p>
          <a:p>
            <a:endParaRPr lang="en-US" b="0" i="0" dirty="0">
              <a:solidFill>
                <a:srgbClr val="333333"/>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Georgia" panose="02040502050405020303" pitchFamily="18" charset="0"/>
              </a:rPr>
              <a:t>The Theory of Planned Behavior (TPB), Gamification (using game elements, Multimedia learning demonstrated improvement in short-term and long term health learning outcomes. </a:t>
            </a:r>
            <a:endParaRPr lang="en-US" sz="1200" dirty="0"/>
          </a:p>
          <a:p>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18</a:t>
            </a:fld>
            <a:endParaRPr lang="en-US" dirty="0"/>
          </a:p>
        </p:txBody>
      </p:sp>
    </p:spTree>
    <p:extLst>
      <p:ext uri="{BB962C8B-B14F-4D97-AF65-F5344CB8AC3E}">
        <p14:creationId xmlns:p14="http://schemas.microsoft.com/office/powerpoint/2010/main" val="290397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Preventative Services Task force, </a:t>
            </a:r>
            <a:r>
              <a:rPr lang="en-US" dirty="0" err="1"/>
              <a:t>Behvavioral</a:t>
            </a:r>
            <a:r>
              <a:rPr lang="en-US" dirty="0"/>
              <a:t> Counselling - https://www.uspreventiveservicestaskforce.org/uspstf/recommendation/skin-cancer-counseling#fullrecommendationstart</a:t>
            </a:r>
          </a:p>
          <a:p>
            <a:endParaRPr lang="en-US" dirty="0"/>
          </a:p>
          <a:p>
            <a:pPr algn="l"/>
            <a:r>
              <a:rPr lang="en-US" b="0" i="0" dirty="0">
                <a:solidFill>
                  <a:srgbClr val="333333"/>
                </a:solidFill>
                <a:effectLst/>
                <a:latin typeface="Montserrat" panose="00000500000000000000" pitchFamily="2" charset="0"/>
              </a:rPr>
              <a:t>The USPSTF found adequate evidence that behavioral counseling interventions available in or referable from a primary care setting result in a moderate increase in the use of sun protection behaviors for persons aged 6 months to 24 years with fair skin types.</a:t>
            </a:r>
          </a:p>
          <a:p>
            <a:pPr algn="l"/>
            <a:r>
              <a:rPr lang="en-US" b="0" i="0" dirty="0">
                <a:solidFill>
                  <a:srgbClr val="333333"/>
                </a:solidFill>
                <a:effectLst/>
                <a:latin typeface="Montserrat" panose="00000500000000000000" pitchFamily="2" charset="0"/>
              </a:rPr>
              <a:t>The USPSTF found adequate evidence that behavioral counseling interventions available in or referable from a primary care setting result in a small increase in the use of sun protection behaviors for persons older than 24 years with fair skin types.</a:t>
            </a:r>
          </a:p>
          <a:p>
            <a:pPr algn="l"/>
            <a:r>
              <a:rPr lang="en-US" b="0" i="0" dirty="0">
                <a:solidFill>
                  <a:srgbClr val="333333"/>
                </a:solidFill>
                <a:effectLst/>
                <a:latin typeface="Montserrat" panose="00000500000000000000" pitchFamily="2" charset="0"/>
              </a:rPr>
              <a:t>The USPSTF found insufficient evidence regarding the benefits of counseling adults about skin self-examination to prevent skin cancer.</a:t>
            </a:r>
          </a:p>
          <a:p>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19</a:t>
            </a:fld>
            <a:endParaRPr lang="en-US" dirty="0"/>
          </a:p>
        </p:txBody>
      </p:sp>
    </p:spTree>
    <p:extLst>
      <p:ext uri="{BB962C8B-B14F-4D97-AF65-F5344CB8AC3E}">
        <p14:creationId xmlns:p14="http://schemas.microsoft.com/office/powerpoint/2010/main" val="47410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1149CF-8AB5-A445-8961-066B2D898500}" type="slidenum">
              <a:rPr lang="en-US" smtClean="0"/>
              <a:t>21</a:t>
            </a:fld>
            <a:endParaRPr lang="en-US"/>
          </a:p>
        </p:txBody>
      </p:sp>
    </p:spTree>
    <p:extLst>
      <p:ext uri="{BB962C8B-B14F-4D97-AF65-F5344CB8AC3E}">
        <p14:creationId xmlns:p14="http://schemas.microsoft.com/office/powerpoint/2010/main" val="409408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95959"/>
                </a:solidFill>
                <a:effectLst/>
                <a:latin typeface="Lato" panose="020F0502020204030203" pitchFamily="34" charset="0"/>
              </a:rPr>
              <a:t>Within the National Skin Cancer Prevention Plan, IPH was named as a delivery body and tasked with action to develop a profile of children’s sun safety </a:t>
            </a:r>
            <a:r>
              <a:rPr lang="en-US" b="0" i="0" dirty="0" err="1">
                <a:solidFill>
                  <a:srgbClr val="595959"/>
                </a:solidFill>
                <a:effectLst/>
                <a:latin typeface="Lato" panose="020F0502020204030203" pitchFamily="34" charset="0"/>
              </a:rPr>
              <a:t>behaviours</a:t>
            </a:r>
            <a:r>
              <a:rPr lang="en-US" b="0" i="0" dirty="0">
                <a:solidFill>
                  <a:srgbClr val="595959"/>
                </a:solidFill>
                <a:effectLst/>
                <a:latin typeface="Lato" panose="020F0502020204030203" pitchFamily="34" charset="0"/>
              </a:rPr>
              <a:t>, their use of sunbeds and their experience of sunburn as noted in Action Area 3.</a:t>
            </a:r>
            <a:endParaRPr lang="en-GB" dirty="0"/>
          </a:p>
        </p:txBody>
      </p:sp>
      <p:sp>
        <p:nvSpPr>
          <p:cNvPr id="4" name="Slide Number Placeholder 3"/>
          <p:cNvSpPr>
            <a:spLocks noGrp="1"/>
          </p:cNvSpPr>
          <p:nvPr>
            <p:ph type="sldNum" sz="quarter" idx="5"/>
          </p:nvPr>
        </p:nvSpPr>
        <p:spPr/>
        <p:txBody>
          <a:bodyPr/>
          <a:lstStyle/>
          <a:p>
            <a:fld id="{9F1149CF-8AB5-A445-8961-066B2D898500}" type="slidenum">
              <a:rPr lang="en-US" smtClean="0"/>
              <a:t>2</a:t>
            </a:fld>
            <a:endParaRPr lang="en-US" dirty="0"/>
          </a:p>
        </p:txBody>
      </p:sp>
    </p:spTree>
    <p:extLst>
      <p:ext uri="{BB962C8B-B14F-4D97-AF65-F5344CB8AC3E}">
        <p14:creationId xmlns:p14="http://schemas.microsoft.com/office/powerpoint/2010/main" val="338621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b="0" i="0" dirty="0">
                <a:solidFill>
                  <a:srgbClr val="595959"/>
                </a:solidFill>
                <a:effectLst/>
                <a:latin typeface="Lato" panose="020F0502020204030203" pitchFamily="34" charset="0"/>
              </a:rPr>
              <a:t>This led IPH to work closely with researchers at the National University of Ireland, Galway (NUIG) to configure questions for inclusion in the 2018 Health </a:t>
            </a:r>
            <a:r>
              <a:rPr lang="en-US" b="0" i="0" dirty="0" err="1">
                <a:solidFill>
                  <a:srgbClr val="595959"/>
                </a:solidFill>
                <a:effectLst/>
                <a:latin typeface="Lato" panose="020F0502020204030203" pitchFamily="34" charset="0"/>
              </a:rPr>
              <a:t>Behaviour</a:t>
            </a:r>
            <a:r>
              <a:rPr lang="en-US" b="0" i="0" dirty="0">
                <a:solidFill>
                  <a:srgbClr val="595959"/>
                </a:solidFill>
                <a:effectLst/>
                <a:latin typeface="Lato" panose="020F0502020204030203" pitchFamily="34" charset="0"/>
              </a:rPr>
              <a:t> and School-Age Children Survey – the questions were carefully piloted and revised before fieldwork began</a:t>
            </a:r>
            <a:endParaRPr lang="en-GB" dirty="0"/>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1200"/>
              </a:spcBef>
              <a:spcAft>
                <a:spcPts val="0"/>
              </a:spcAft>
              <a:buClrTx/>
              <a:buSzTx/>
              <a:buFontTx/>
              <a:buNone/>
              <a:tabLst/>
              <a:defRPr/>
            </a:pPr>
            <a:r>
              <a:rPr lang="en-US" dirty="0"/>
              <a:t>HBSC Data provides the 1</a:t>
            </a:r>
            <a:r>
              <a:rPr lang="en-US" baseline="30000" dirty="0"/>
              <a:t>st</a:t>
            </a:r>
            <a:r>
              <a:rPr lang="en-US" dirty="0"/>
              <a:t> ever self-reported population-representative data on UV protection and risk behaviors in Ireland among 10-17 year olds.  </a:t>
            </a:r>
          </a:p>
          <a:p>
            <a:pPr>
              <a:spcBef>
                <a:spcPts val="1200"/>
              </a:spcBef>
            </a:pPr>
            <a:endParaRPr lang="en-GB" dirty="0"/>
          </a:p>
          <a:p>
            <a:pPr>
              <a:spcBef>
                <a:spcPts val="1200"/>
              </a:spcBef>
            </a:pPr>
            <a:r>
              <a:rPr lang="en-GB" dirty="0"/>
              <a:t>HBSC is a collaborative study with the WHO European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F1149CF-8AB5-A445-8961-066B2D898500}" type="slidenum">
              <a:rPr lang="en-US" smtClean="0"/>
              <a:t>3</a:t>
            </a:fld>
            <a:endParaRPr lang="en-US" dirty="0"/>
          </a:p>
        </p:txBody>
      </p:sp>
    </p:spTree>
    <p:extLst>
      <p:ext uri="{BB962C8B-B14F-4D97-AF65-F5344CB8AC3E}">
        <p14:creationId xmlns:p14="http://schemas.microsoft.com/office/powerpoint/2010/main" val="141387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F1149CF-8AB5-A445-8961-066B2D898500}" type="slidenum">
              <a:rPr lang="en-US" smtClean="0"/>
              <a:t>4</a:t>
            </a:fld>
            <a:endParaRPr lang="en-US" dirty="0"/>
          </a:p>
        </p:txBody>
      </p:sp>
    </p:spTree>
    <p:extLst>
      <p:ext uri="{BB962C8B-B14F-4D97-AF65-F5344CB8AC3E}">
        <p14:creationId xmlns:p14="http://schemas.microsoft.com/office/powerpoint/2010/main" val="3045733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t>Girls, younger children and lower social classes more likely to avoid peak UV hours</a:t>
            </a:r>
            <a:endParaRPr lang="en-I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b="0" i="0" dirty="0"/>
              <a:t>Boys, older children and lower social classes more likely to wear protective clothing</a:t>
            </a:r>
            <a:endParaRPr lang="en-IE" dirty="0"/>
          </a:p>
          <a:p>
            <a:pPr marL="171450" lvl="0" indent="-171450">
              <a:buFont typeface="Arial" panose="020B0604020202020204" pitchFamily="34" charset="0"/>
              <a:buChar char="•"/>
            </a:pPr>
            <a:r>
              <a:rPr lang="en-IE" b="0" i="0" dirty="0"/>
              <a:t>Boys, younger children and higher social classes more likely to wear sun hats</a:t>
            </a:r>
            <a:endParaRPr lang="en-IE" dirty="0"/>
          </a:p>
          <a:p>
            <a:pPr marL="171450" lvl="0" indent="-171450">
              <a:buFont typeface="Arial" panose="020B0604020202020204" pitchFamily="34" charset="0"/>
              <a:buChar char="•"/>
            </a:pPr>
            <a:r>
              <a:rPr lang="en-IE" b="0" i="0" dirty="0"/>
              <a:t>Girls and older children more likely to wear sunglasses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dirty="0"/>
              <a:t>Girls, younger children and higher social classes more likely to report sunscreen use</a:t>
            </a:r>
            <a:endParaRPr lang="en-US" dirty="0"/>
          </a:p>
          <a:p>
            <a:pPr marL="171450" lvl="0" indent="-171450">
              <a:buFont typeface="Arial" panose="020B0604020202020204" pitchFamily="34" charset="0"/>
              <a:buChar char="•"/>
            </a:pPr>
            <a:endParaRPr lang="en-IE" b="0" i="0" dirty="0"/>
          </a:p>
          <a:p>
            <a:pPr lvl="0"/>
            <a:endParaRPr lang="en-IE" dirty="0"/>
          </a:p>
          <a:p>
            <a:pPr algn="l" rtl="0" fontAlgn="base">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5</a:t>
            </a:fld>
            <a:endParaRPr lang="en-US" dirty="0"/>
          </a:p>
        </p:txBody>
      </p:sp>
    </p:spTree>
    <p:extLst>
      <p:ext uri="{BB962C8B-B14F-4D97-AF65-F5344CB8AC3E}">
        <p14:creationId xmlns:p14="http://schemas.microsoft.com/office/powerpoint/2010/main" val="62217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E3D40"/>
                </a:solidFill>
                <a:effectLst/>
                <a:latin typeface="MuseoSans"/>
              </a:rPr>
              <a:t>Building a habit of multi-measure sun safety behaviors in childhood can lead to increased protection in adulthood</a:t>
            </a:r>
          </a:p>
          <a:p>
            <a:endParaRPr lang="en-US" b="0" i="0" dirty="0">
              <a:solidFill>
                <a:srgbClr val="3E3D40"/>
              </a:solidFill>
              <a:effectLst/>
              <a:latin typeface="MuseoSans"/>
            </a:endParaRPr>
          </a:p>
          <a:p>
            <a:r>
              <a:rPr lang="en-US" b="0" i="0" dirty="0">
                <a:solidFill>
                  <a:srgbClr val="3E3D40"/>
                </a:solidFill>
                <a:effectLst/>
                <a:latin typeface="MuseoSans"/>
              </a:rPr>
              <a:t>Concerningly 4.9% of boys did not practice protective </a:t>
            </a:r>
            <a:r>
              <a:rPr lang="en-US" b="0" i="0" dirty="0" err="1">
                <a:solidFill>
                  <a:srgbClr val="3E3D40"/>
                </a:solidFill>
                <a:effectLst/>
                <a:latin typeface="MuseoSans"/>
              </a:rPr>
              <a:t>behaviours</a:t>
            </a:r>
            <a:r>
              <a:rPr lang="en-US" b="0" i="0" dirty="0">
                <a:solidFill>
                  <a:srgbClr val="3E3D40"/>
                </a:solidFill>
                <a:effectLst/>
                <a:latin typeface="MuseoSans"/>
              </a:rPr>
              <a:t> compared to 1.5% of girls. The older the child the less frequently applied. </a:t>
            </a:r>
          </a:p>
          <a:p>
            <a:endParaRPr lang="en-US" dirty="0"/>
          </a:p>
          <a:p>
            <a:r>
              <a:rPr lang="en-US" dirty="0"/>
              <a:t>There were statistically significant differences in reporting at least three of the five forms of sun protection methods by gender and across age groups. There is no significant difference across social classes.</a:t>
            </a:r>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6</a:t>
            </a:fld>
            <a:endParaRPr lang="en-US" dirty="0"/>
          </a:p>
        </p:txBody>
      </p:sp>
    </p:spTree>
    <p:extLst>
      <p:ext uri="{BB962C8B-B14F-4D97-AF65-F5344CB8AC3E}">
        <p14:creationId xmlns:p14="http://schemas.microsoft.com/office/powerpoint/2010/main" val="137931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7</a:t>
            </a:fld>
            <a:endParaRPr lang="en-US" dirty="0"/>
          </a:p>
        </p:txBody>
      </p:sp>
    </p:spTree>
    <p:extLst>
      <p:ext uri="{BB962C8B-B14F-4D97-AF65-F5344CB8AC3E}">
        <p14:creationId xmlns:p14="http://schemas.microsoft.com/office/powerpoint/2010/main" val="62217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E3D40"/>
                </a:solidFill>
                <a:effectLst/>
                <a:latin typeface="MuseoSans"/>
              </a:rPr>
              <a:t>The frequency of sunburn episodes, both during last summer and lifetime, accumulated with age: younger children were more likely than older children to report no sunburn or experienced it once or twice, while older children were more likely than younger children to report five or more sunburn episodes </a:t>
            </a:r>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8</a:t>
            </a:fld>
            <a:endParaRPr lang="en-US" dirty="0"/>
          </a:p>
        </p:txBody>
      </p:sp>
    </p:spTree>
    <p:extLst>
      <p:ext uri="{BB962C8B-B14F-4D97-AF65-F5344CB8AC3E}">
        <p14:creationId xmlns:p14="http://schemas.microsoft.com/office/powerpoint/2010/main" val="315768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Girls are more likely to report sunburn last summer but </a:t>
            </a:r>
            <a:r>
              <a:rPr lang="en-IE" b="1" dirty="0"/>
              <a:t>not</a:t>
            </a:r>
            <a:r>
              <a:rPr lang="en-IE" dirty="0"/>
              <a:t> over a lifetime. No significant gender differences. There was a  social class difference, with children from more privileged families reporting a higher prevalence of sunburn.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r>
              <a:rPr lang="en-US" b="0" i="0" dirty="0">
                <a:solidFill>
                  <a:srgbClr val="3E3D40"/>
                </a:solidFill>
                <a:effectLst/>
                <a:latin typeface="MuseoSans"/>
              </a:rPr>
              <a:t>The frequency of sunburn episodes, both during last summer and lifetime, accumulated with age: younger children were more likely than older children to report no sunburn or experienced it once or twice, while older children were more likely than younger children to report five or more sunburn episodes </a:t>
            </a:r>
            <a:endParaRPr lang="en-IE" dirty="0"/>
          </a:p>
          <a:p>
            <a:endParaRPr lang="en-IE" dirty="0"/>
          </a:p>
        </p:txBody>
      </p:sp>
      <p:sp>
        <p:nvSpPr>
          <p:cNvPr id="4" name="Slide Number Placeholder 3"/>
          <p:cNvSpPr>
            <a:spLocks noGrp="1"/>
          </p:cNvSpPr>
          <p:nvPr>
            <p:ph type="sldNum" sz="quarter" idx="5"/>
          </p:nvPr>
        </p:nvSpPr>
        <p:spPr/>
        <p:txBody>
          <a:bodyPr/>
          <a:lstStyle/>
          <a:p>
            <a:fld id="{9F1149CF-8AB5-A445-8961-066B2D898500}" type="slidenum">
              <a:rPr lang="en-US" smtClean="0"/>
              <a:t>9</a:t>
            </a:fld>
            <a:endParaRPr lang="en-US" dirty="0"/>
          </a:p>
        </p:txBody>
      </p:sp>
    </p:spTree>
    <p:extLst>
      <p:ext uri="{BB962C8B-B14F-4D97-AF65-F5344CB8AC3E}">
        <p14:creationId xmlns:p14="http://schemas.microsoft.com/office/powerpoint/2010/main" val="507705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9D147-1462-8E67-7F51-C1CDCE1C68F9}"/>
              </a:ext>
            </a:extLst>
          </p:cNvPr>
          <p:cNvPicPr>
            <a:picLocks noChangeAspect="1"/>
          </p:cNvPicPr>
          <p:nvPr userDrawn="1"/>
        </p:nvPicPr>
        <p:blipFill>
          <a:blip r:embed="rId2"/>
          <a:srcRect/>
          <a:stretch/>
        </p:blipFill>
        <p:spPr>
          <a:xfrm>
            <a:off x="560074" y="2759"/>
            <a:ext cx="7530136" cy="5020090"/>
          </a:xfrm>
          <a:prstGeom prst="rect">
            <a:avLst/>
          </a:prstGeom>
        </p:spPr>
      </p:pic>
      <p:pic>
        <p:nvPicPr>
          <p:cNvPr id="10" name="Picture 9" descr="A close up of a logo&#10;&#10;Description automatically generated">
            <a:extLst>
              <a:ext uri="{FF2B5EF4-FFF2-40B4-BE49-F238E27FC236}">
                <a16:creationId xmlns:a16="http://schemas.microsoft.com/office/drawing/2014/main" id="{F1751BEC-60FE-F845-A137-B7C40AEBE2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71" y="-3135"/>
            <a:ext cx="12336943" cy="6858000"/>
          </a:xfrm>
          <a:prstGeom prst="rect">
            <a:avLst/>
          </a:prstGeom>
        </p:spPr>
      </p:pic>
      <p:sp>
        <p:nvSpPr>
          <p:cNvPr id="2" name="Title 1">
            <a:extLst>
              <a:ext uri="{FF2B5EF4-FFF2-40B4-BE49-F238E27FC236}">
                <a16:creationId xmlns:a16="http://schemas.microsoft.com/office/drawing/2014/main" id="{3A979912-2333-2D4A-A93C-15D7FA5AA1DC}"/>
              </a:ext>
            </a:extLst>
          </p:cNvPr>
          <p:cNvSpPr>
            <a:spLocks noGrp="1"/>
          </p:cNvSpPr>
          <p:nvPr>
            <p:ph type="ctrTitle"/>
          </p:nvPr>
        </p:nvSpPr>
        <p:spPr>
          <a:xfrm>
            <a:off x="1186070" y="4828967"/>
            <a:ext cx="9144000" cy="617675"/>
          </a:xfrm>
        </p:spPr>
        <p:txBody>
          <a:bodyPr anchor="b">
            <a:normAutofit/>
          </a:bodyPr>
          <a:lstStyle>
            <a:lvl1pPr algn="l">
              <a:defRPr sz="32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9ADC053-5A66-7D40-BCF8-B75A386BDD90}"/>
              </a:ext>
            </a:extLst>
          </p:cNvPr>
          <p:cNvSpPr>
            <a:spLocks noGrp="1"/>
          </p:cNvSpPr>
          <p:nvPr>
            <p:ph type="subTitle" idx="1"/>
          </p:nvPr>
        </p:nvSpPr>
        <p:spPr>
          <a:xfrm>
            <a:off x="1186070" y="5446642"/>
            <a:ext cx="9144000" cy="1401417"/>
          </a:xfrm>
        </p:spPr>
        <p:txBody>
          <a:bodyPr>
            <a:normAutofit/>
          </a:bodyPr>
          <a:lstStyle>
            <a:lvl1pPr marL="0" indent="0" algn="l">
              <a:lnSpc>
                <a:spcPct val="100000"/>
              </a:lnSpc>
              <a:spcBef>
                <a:spcPts val="0"/>
              </a:spcBef>
              <a:spcAft>
                <a:spcPts val="1200"/>
              </a:spcAft>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5F28457C-F269-9147-81F8-9AC0AF4A0ED1}"/>
              </a:ext>
            </a:extLst>
          </p:cNvPr>
          <p:cNvSpPr>
            <a:spLocks noGrp="1"/>
          </p:cNvSpPr>
          <p:nvPr>
            <p:ph type="sldNum" sz="quarter" idx="12"/>
          </p:nvPr>
        </p:nvSpPr>
        <p:spPr/>
        <p:txBody>
          <a:bodyPr/>
          <a:lstStyle/>
          <a:p>
            <a:fld id="{D2CD9A56-C712-6847-8B66-2BAFDB96E9F4}" type="slidenum">
              <a:rPr lang="en-US" smtClean="0"/>
              <a:t>‹#›</a:t>
            </a:fld>
            <a:endParaRPr lang="en-US" dirty="0"/>
          </a:p>
        </p:txBody>
      </p:sp>
    </p:spTree>
    <p:extLst>
      <p:ext uri="{BB962C8B-B14F-4D97-AF65-F5344CB8AC3E}">
        <p14:creationId xmlns:p14="http://schemas.microsoft.com/office/powerpoint/2010/main" val="53618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icture and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FE6E-EF12-6A4E-9795-7697722C2640}"/>
              </a:ext>
            </a:extLst>
          </p:cNvPr>
          <p:cNvSpPr>
            <a:spLocks noGrp="1"/>
          </p:cNvSpPr>
          <p:nvPr>
            <p:ph type="title"/>
          </p:nvPr>
        </p:nvSpPr>
        <p:spPr>
          <a:xfrm>
            <a:off x="604800" y="460800"/>
            <a:ext cx="10515600" cy="800735"/>
          </a:xfrm>
        </p:spPr>
        <p:txBody>
          <a:bodyPr vert="horz" anchor="t">
            <a:normAutofit/>
          </a:bodyPr>
          <a:lstStyle>
            <a:lvl1pPr algn="l">
              <a:buFontTx/>
              <a:buNone/>
              <a:defRPr sz="3200" b="1">
                <a:solidFill>
                  <a:schemeClr val="tx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640B3A-1161-BD47-AD80-37E56D6240FE}"/>
              </a:ext>
            </a:extLst>
          </p:cNvPr>
          <p:cNvSpPr>
            <a:spLocks noGrp="1"/>
          </p:cNvSpPr>
          <p:nvPr>
            <p:ph idx="1"/>
          </p:nvPr>
        </p:nvSpPr>
        <p:spPr>
          <a:xfrm>
            <a:off x="604800" y="1440000"/>
            <a:ext cx="4144181" cy="4351338"/>
          </a:xfrm>
        </p:spPr>
        <p:txBody>
          <a:bodyPr>
            <a:normAutofit/>
          </a:bodyPr>
          <a:lstStyle>
            <a:lvl1pPr marL="0" indent="0">
              <a:lnSpc>
                <a:spcPct val="100000"/>
              </a:lnSpc>
              <a:spcBef>
                <a:spcPts val="0"/>
              </a:spcBef>
              <a:spcAft>
                <a:spcPts val="600"/>
              </a:spcAft>
              <a:buNone/>
              <a:defRPr sz="2000">
                <a:solidFill>
                  <a:schemeClr val="tx1"/>
                </a:solidFill>
              </a:defRPr>
            </a:lvl1pPr>
            <a:lvl2pPr>
              <a:defRPr sz="2000">
                <a:solidFill>
                  <a:srgbClr val="30114E"/>
                </a:solidFill>
              </a:defRPr>
            </a:lvl2pPr>
            <a:lvl3pPr>
              <a:defRPr sz="2000">
                <a:solidFill>
                  <a:srgbClr val="30114E"/>
                </a:solidFill>
              </a:defRPr>
            </a:lvl3pPr>
            <a:lvl4pPr>
              <a:defRPr sz="2000">
                <a:solidFill>
                  <a:srgbClr val="30114E"/>
                </a:solidFill>
              </a:defRPr>
            </a:lvl4pPr>
            <a:lvl5pPr>
              <a:defRPr sz="2000">
                <a:solidFill>
                  <a:srgbClr val="30114E"/>
                </a:solidFill>
              </a:defRPr>
            </a:lvl5pPr>
          </a:lstStyle>
          <a:p>
            <a:pPr lvl="0"/>
            <a:r>
              <a:rPr lang="en-GB"/>
              <a:t>Click to edit Master text styles</a:t>
            </a:r>
          </a:p>
        </p:txBody>
      </p:sp>
      <p:sp>
        <p:nvSpPr>
          <p:cNvPr id="6" name="Slide Number Placeholder 5">
            <a:extLst>
              <a:ext uri="{FF2B5EF4-FFF2-40B4-BE49-F238E27FC236}">
                <a16:creationId xmlns:a16="http://schemas.microsoft.com/office/drawing/2014/main" id="{1CA35301-E4CF-6F4E-890D-859BFC02C422}"/>
              </a:ext>
            </a:extLst>
          </p:cNvPr>
          <p:cNvSpPr>
            <a:spLocks noGrp="1"/>
          </p:cNvSpPr>
          <p:nvPr>
            <p:ph type="sldNum" sz="quarter" idx="12"/>
          </p:nvPr>
        </p:nvSpPr>
        <p:spPr/>
        <p:txBody>
          <a:bodyPr/>
          <a:lstStyle/>
          <a:p>
            <a:fld id="{D2CD9A56-C712-6847-8B66-2BAFDB96E9F4}" type="slidenum">
              <a:rPr lang="en-US" smtClean="0"/>
              <a:t>‹#›</a:t>
            </a:fld>
            <a:endParaRPr lang="en-US" dirty="0"/>
          </a:p>
        </p:txBody>
      </p:sp>
      <p:sp>
        <p:nvSpPr>
          <p:cNvPr id="4" name="Rectangle 3">
            <a:extLst>
              <a:ext uri="{FF2B5EF4-FFF2-40B4-BE49-F238E27FC236}">
                <a16:creationId xmlns:a16="http://schemas.microsoft.com/office/drawing/2014/main" id="{DC80A2EA-F24B-9FEB-43AA-D5EAC94802D2}"/>
              </a:ext>
            </a:extLst>
          </p:cNvPr>
          <p:cNvSpPr/>
          <p:nvPr userDrawn="1"/>
        </p:nvSpPr>
        <p:spPr>
          <a:xfrm>
            <a:off x="5294671" y="1440000"/>
            <a:ext cx="5589639" cy="4351338"/>
          </a:xfrm>
          <a:prstGeom prst="rect">
            <a:avLst/>
          </a:prstGeom>
          <a:solidFill>
            <a:srgbClr val="D9EFFD"/>
          </a:solidFill>
          <a:ln>
            <a:solidFill>
              <a:srgbClr val="301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89204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de">
    <p:spTree>
      <p:nvGrpSpPr>
        <p:cNvPr id="1" name=""/>
        <p:cNvGrpSpPr/>
        <p:nvPr/>
      </p:nvGrpSpPr>
      <p:grpSpPr>
        <a:xfrm>
          <a:off x="0" y="0"/>
          <a:ext cx="0" cy="0"/>
          <a:chOff x="0" y="0"/>
          <a:chExt cx="0" cy="0"/>
        </a:xfrm>
      </p:grpSpPr>
      <p:pic>
        <p:nvPicPr>
          <p:cNvPr id="8" name="Picture 7" descr="A picture containing drawing, device&#10;&#10;Description automatically generated">
            <a:extLst>
              <a:ext uri="{FF2B5EF4-FFF2-40B4-BE49-F238E27FC236}">
                <a16:creationId xmlns:a16="http://schemas.microsoft.com/office/drawing/2014/main" id="{30EE3F55-947C-684A-B3C9-B06A36CA01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3315951" cy="8686801"/>
          </a:xfrm>
          <a:prstGeom prst="rect">
            <a:avLst/>
          </a:prstGeom>
        </p:spPr>
      </p:pic>
      <p:sp>
        <p:nvSpPr>
          <p:cNvPr id="3" name="Text Placeholder 2">
            <a:extLst>
              <a:ext uri="{FF2B5EF4-FFF2-40B4-BE49-F238E27FC236}">
                <a16:creationId xmlns:a16="http://schemas.microsoft.com/office/drawing/2014/main" id="{1A1B9F96-F768-2644-9FA2-B7EA84BEE1D8}"/>
              </a:ext>
            </a:extLst>
          </p:cNvPr>
          <p:cNvSpPr>
            <a:spLocks noGrp="1"/>
          </p:cNvSpPr>
          <p:nvPr>
            <p:ph type="body" idx="1"/>
          </p:nvPr>
        </p:nvSpPr>
        <p:spPr>
          <a:xfrm>
            <a:off x="604800" y="1440000"/>
            <a:ext cx="10901680" cy="3472180"/>
          </a:xfrm>
        </p:spPr>
        <p:txBody>
          <a:bodyPr>
            <a:normAutofit/>
          </a:bodyPr>
          <a:lstStyle>
            <a:lvl1pPr marL="0" indent="0">
              <a:lnSpc>
                <a:spcPct val="100000"/>
              </a:lnSpc>
              <a:spcBef>
                <a:spcPts val="0"/>
              </a:spcBef>
              <a:spcAft>
                <a:spcPts val="1200"/>
              </a:spcAft>
              <a:buNone/>
              <a:defRPr sz="28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DE43CF95-F51B-984C-8160-97DE5040A468}"/>
              </a:ext>
            </a:extLst>
          </p:cNvPr>
          <p:cNvSpPr>
            <a:spLocks noGrp="1"/>
          </p:cNvSpPr>
          <p:nvPr>
            <p:ph type="sldNum" sz="quarter" idx="12"/>
          </p:nvPr>
        </p:nvSpPr>
        <p:spPr>
          <a:xfrm>
            <a:off x="9448800" y="6492875"/>
            <a:ext cx="2743200" cy="365125"/>
          </a:xfrm>
        </p:spPr>
        <p:txBody>
          <a:bodyPr/>
          <a:lstStyle>
            <a:lvl1pPr>
              <a:defRPr sz="1400">
                <a:solidFill>
                  <a:schemeClr val="bg1"/>
                </a:solidFill>
              </a:defRPr>
            </a:lvl1pPr>
          </a:lstStyle>
          <a:p>
            <a:fld id="{D2CD9A56-C712-6847-8B66-2BAFDB96E9F4}" type="slidenum">
              <a:rPr lang="en-US" smtClean="0"/>
              <a:pPr/>
              <a:t>‹#›</a:t>
            </a:fld>
            <a:endParaRPr lang="en-US" dirty="0"/>
          </a:p>
        </p:txBody>
      </p:sp>
      <p:sp>
        <p:nvSpPr>
          <p:cNvPr id="7" name="Title 1">
            <a:extLst>
              <a:ext uri="{FF2B5EF4-FFF2-40B4-BE49-F238E27FC236}">
                <a16:creationId xmlns:a16="http://schemas.microsoft.com/office/drawing/2014/main" id="{089CE61B-BF5E-778D-8EA3-77324E443F11}"/>
              </a:ext>
            </a:extLst>
          </p:cNvPr>
          <p:cNvSpPr>
            <a:spLocks noGrp="1"/>
          </p:cNvSpPr>
          <p:nvPr>
            <p:ph type="title"/>
          </p:nvPr>
        </p:nvSpPr>
        <p:spPr>
          <a:xfrm>
            <a:off x="604800" y="460800"/>
            <a:ext cx="10515600" cy="800735"/>
          </a:xfrm>
        </p:spPr>
        <p:txBody>
          <a:bodyPr vert="horz" anchor="t">
            <a:noAutofit/>
          </a:bodyPr>
          <a:lstStyle>
            <a:lvl1pPr algn="l">
              <a:buFontTx/>
              <a:buNone/>
              <a:defRPr sz="3200" b="1">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80863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07AA-80A5-8845-BE40-E12E8A275144}"/>
              </a:ext>
            </a:extLst>
          </p:cNvPr>
          <p:cNvSpPr>
            <a:spLocks noGrp="1"/>
          </p:cNvSpPr>
          <p:nvPr>
            <p:ph type="title"/>
          </p:nvPr>
        </p:nvSpPr>
        <p:spPr>
          <a:xfrm>
            <a:off x="604800" y="460800"/>
            <a:ext cx="10862310" cy="1325563"/>
          </a:xfrm>
        </p:spPr>
        <p:txBody>
          <a:bodyPr anchor="t">
            <a:noAutofit/>
          </a:bodyPr>
          <a:lstStyle>
            <a:lvl1pPr algn="l">
              <a:defRPr sz="3200" b="1">
                <a:solidFill>
                  <a:schemeClr val="tx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C4F192E-E9E6-8B4F-B66C-6BFE3FEDA697}"/>
              </a:ext>
            </a:extLst>
          </p:cNvPr>
          <p:cNvSpPr>
            <a:spLocks noGrp="1"/>
          </p:cNvSpPr>
          <p:nvPr>
            <p:ph sz="half" idx="1"/>
          </p:nvPr>
        </p:nvSpPr>
        <p:spPr>
          <a:xfrm>
            <a:off x="604799" y="1440000"/>
            <a:ext cx="5040000" cy="4351338"/>
          </a:xfrm>
        </p:spPr>
        <p:txBody>
          <a:bodyPr>
            <a:noAutofit/>
          </a:bodyPr>
          <a:lstStyle>
            <a:lvl1pPr marL="0" indent="0">
              <a:lnSpc>
                <a:spcPct val="100000"/>
              </a:lnSpc>
              <a:spcBef>
                <a:spcPts val="0"/>
              </a:spcBef>
              <a:spcAft>
                <a:spcPts val="600"/>
              </a:spcAft>
              <a:buNone/>
              <a:defRPr sz="2000">
                <a:solidFill>
                  <a:schemeClr val="tx1"/>
                </a:solidFill>
              </a:defRPr>
            </a:lvl1pPr>
            <a:lvl2pPr>
              <a:defRPr sz="1800">
                <a:solidFill>
                  <a:srgbClr val="30114E"/>
                </a:solidFill>
              </a:defRPr>
            </a:lvl2pPr>
            <a:lvl3pPr>
              <a:defRPr sz="1600">
                <a:solidFill>
                  <a:srgbClr val="30114E"/>
                </a:solidFill>
              </a:defRPr>
            </a:lvl3pPr>
            <a:lvl4pPr>
              <a:defRPr sz="1400">
                <a:solidFill>
                  <a:srgbClr val="30114E"/>
                </a:solidFill>
              </a:defRPr>
            </a:lvl4pPr>
            <a:lvl5pPr>
              <a:defRPr sz="1200">
                <a:solidFill>
                  <a:srgbClr val="30114E"/>
                </a:solidFill>
              </a:defRPr>
            </a:lvl5pPr>
          </a:lstStyle>
          <a:p>
            <a:pPr lvl="0"/>
            <a:r>
              <a:rPr lang="en-GB"/>
              <a:t>Click to edit Master text styles</a:t>
            </a:r>
          </a:p>
        </p:txBody>
      </p:sp>
      <p:sp>
        <p:nvSpPr>
          <p:cNvPr id="4" name="Content Placeholder 3">
            <a:extLst>
              <a:ext uri="{FF2B5EF4-FFF2-40B4-BE49-F238E27FC236}">
                <a16:creationId xmlns:a16="http://schemas.microsoft.com/office/drawing/2014/main" id="{F7C47285-74C6-C046-A51D-A81708E2AC37}"/>
              </a:ext>
            </a:extLst>
          </p:cNvPr>
          <p:cNvSpPr>
            <a:spLocks noGrp="1"/>
          </p:cNvSpPr>
          <p:nvPr>
            <p:ph sz="half" idx="2"/>
          </p:nvPr>
        </p:nvSpPr>
        <p:spPr>
          <a:xfrm>
            <a:off x="5760000" y="1440000"/>
            <a:ext cx="5040000" cy="4351338"/>
          </a:xfrm>
        </p:spPr>
        <p:txBody>
          <a:bodyPr>
            <a:noAutofit/>
          </a:bodyPr>
          <a:lstStyle>
            <a:lvl1pPr marL="0" indent="0">
              <a:lnSpc>
                <a:spcPct val="100000"/>
              </a:lnSpc>
              <a:spcBef>
                <a:spcPts val="0"/>
              </a:spcBef>
              <a:spcAft>
                <a:spcPts val="1200"/>
              </a:spcAft>
              <a:buNone/>
              <a:defRPr sz="2000">
                <a:solidFill>
                  <a:schemeClr val="tx1"/>
                </a:solidFill>
              </a:defRPr>
            </a:lvl1pPr>
            <a:lvl2pPr>
              <a:defRPr sz="1800">
                <a:solidFill>
                  <a:srgbClr val="30114E"/>
                </a:solidFill>
              </a:defRPr>
            </a:lvl2pPr>
            <a:lvl3pPr>
              <a:defRPr sz="1600">
                <a:solidFill>
                  <a:srgbClr val="30114E"/>
                </a:solidFill>
              </a:defRPr>
            </a:lvl3pPr>
            <a:lvl4pPr>
              <a:defRPr sz="1400">
                <a:solidFill>
                  <a:srgbClr val="30114E"/>
                </a:solidFill>
              </a:defRPr>
            </a:lvl4pPr>
            <a:lvl5pPr>
              <a:defRPr sz="1200">
                <a:solidFill>
                  <a:srgbClr val="30114E"/>
                </a:solidFill>
              </a:defRPr>
            </a:lvl5pPr>
          </a:lstStyle>
          <a:p>
            <a:pPr lvl="0"/>
            <a:r>
              <a:rPr lang="en-GB"/>
              <a:t>Click to edit Master text styles</a:t>
            </a:r>
          </a:p>
        </p:txBody>
      </p:sp>
      <p:sp>
        <p:nvSpPr>
          <p:cNvPr id="7" name="Slide Number Placeholder 6">
            <a:extLst>
              <a:ext uri="{FF2B5EF4-FFF2-40B4-BE49-F238E27FC236}">
                <a16:creationId xmlns:a16="http://schemas.microsoft.com/office/drawing/2014/main" id="{8581AD24-1D9C-0B47-9552-BC1C358421DC}"/>
              </a:ext>
            </a:extLst>
          </p:cNvPr>
          <p:cNvSpPr>
            <a:spLocks noGrp="1"/>
          </p:cNvSpPr>
          <p:nvPr>
            <p:ph type="sldNum" sz="quarter" idx="12"/>
          </p:nvPr>
        </p:nvSpPr>
        <p:spPr/>
        <p:txBody>
          <a:bodyPr/>
          <a:lstStyle/>
          <a:p>
            <a:fld id="{D2CD9A56-C712-6847-8B66-2BAFDB96E9F4}" type="slidenum">
              <a:rPr lang="en-US" smtClean="0"/>
              <a:t>‹#›</a:t>
            </a:fld>
            <a:endParaRPr lang="en-US" dirty="0"/>
          </a:p>
        </p:txBody>
      </p:sp>
    </p:spTree>
    <p:extLst>
      <p:ext uri="{BB962C8B-B14F-4D97-AF65-F5344CB8AC3E}">
        <p14:creationId xmlns:p14="http://schemas.microsoft.com/office/powerpoint/2010/main" val="4011287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D0F35-B07B-4145-9AF0-D827BA458218}"/>
              </a:ext>
            </a:extLst>
          </p:cNvPr>
          <p:cNvSpPr>
            <a:spLocks noGrp="1"/>
          </p:cNvSpPr>
          <p:nvPr>
            <p:ph type="title"/>
          </p:nvPr>
        </p:nvSpPr>
        <p:spPr>
          <a:xfrm>
            <a:off x="604800" y="460800"/>
            <a:ext cx="11254429" cy="1325563"/>
          </a:xfrm>
        </p:spPr>
        <p:txBody>
          <a:bodyPr anchor="t">
            <a:noAutofit/>
          </a:bodyPr>
          <a:lstStyle>
            <a:lvl1pPr>
              <a:defRPr sz="3200" b="1">
                <a:solidFill>
                  <a:schemeClr val="tx2"/>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02F3E39-5E31-CB44-9008-B8A2FCB13779}"/>
              </a:ext>
            </a:extLst>
          </p:cNvPr>
          <p:cNvSpPr>
            <a:spLocks noGrp="1"/>
          </p:cNvSpPr>
          <p:nvPr>
            <p:ph type="body" idx="1"/>
          </p:nvPr>
        </p:nvSpPr>
        <p:spPr>
          <a:xfrm>
            <a:off x="604800" y="1440000"/>
            <a:ext cx="5040000"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8243FD-CEBD-A544-97E8-C7B501732585}"/>
              </a:ext>
            </a:extLst>
          </p:cNvPr>
          <p:cNvSpPr>
            <a:spLocks noGrp="1"/>
          </p:cNvSpPr>
          <p:nvPr>
            <p:ph sz="half" idx="2"/>
          </p:nvPr>
        </p:nvSpPr>
        <p:spPr>
          <a:xfrm>
            <a:off x="575826" y="2520000"/>
            <a:ext cx="5040000" cy="3684588"/>
          </a:xfrm>
        </p:spPr>
        <p:txBody>
          <a:bodyPr/>
          <a:lstStyle>
            <a:lvl1pPr marL="0" indent="0">
              <a:lnSpc>
                <a:spcPct val="100000"/>
              </a:lnSpc>
              <a:spcBef>
                <a:spcPts val="0"/>
              </a:spcBef>
              <a:spcAft>
                <a:spcPts val="600"/>
              </a:spcAft>
              <a:buFontTx/>
              <a:buNone/>
              <a:defRPr sz="2000"/>
            </a:lvl1pPr>
            <a:lvl2pPr>
              <a:defRPr sz="1800"/>
            </a:lvl2pPr>
            <a:lvl3pPr>
              <a:defRPr sz="1600"/>
            </a:lvl3pPr>
            <a:lvl4pPr>
              <a:defRPr sz="1400"/>
            </a:lvl4pPr>
            <a:lvl5pPr>
              <a:defRPr sz="1200"/>
            </a:lvl5pPr>
          </a:lstStyle>
          <a:p>
            <a:pPr lvl="0"/>
            <a:r>
              <a:rPr lang="en-GB"/>
              <a:t>Click to edit Master text styles</a:t>
            </a:r>
          </a:p>
        </p:txBody>
      </p:sp>
      <p:sp>
        <p:nvSpPr>
          <p:cNvPr id="5" name="Text Placeholder 4">
            <a:extLst>
              <a:ext uri="{FF2B5EF4-FFF2-40B4-BE49-F238E27FC236}">
                <a16:creationId xmlns:a16="http://schemas.microsoft.com/office/drawing/2014/main" id="{C3A551C6-54B2-0B4E-BAF3-AFF7EF5CBEB0}"/>
              </a:ext>
            </a:extLst>
          </p:cNvPr>
          <p:cNvSpPr>
            <a:spLocks noGrp="1"/>
          </p:cNvSpPr>
          <p:nvPr>
            <p:ph type="body" sz="quarter" idx="3"/>
          </p:nvPr>
        </p:nvSpPr>
        <p:spPr>
          <a:xfrm>
            <a:off x="5760000" y="1440000"/>
            <a:ext cx="5040000"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674868-BC1C-FE45-929C-D0BCA23C0EC8}"/>
              </a:ext>
            </a:extLst>
          </p:cNvPr>
          <p:cNvSpPr>
            <a:spLocks noGrp="1"/>
          </p:cNvSpPr>
          <p:nvPr>
            <p:ph sz="quarter" idx="4"/>
          </p:nvPr>
        </p:nvSpPr>
        <p:spPr>
          <a:xfrm>
            <a:off x="5760000" y="2520000"/>
            <a:ext cx="5040000" cy="3684588"/>
          </a:xfrm>
        </p:spPr>
        <p:txBody>
          <a:bodyPr/>
          <a:lstStyle>
            <a:lvl1pPr marL="0" indent="0">
              <a:lnSpc>
                <a:spcPct val="100000"/>
              </a:lnSpc>
              <a:spcBef>
                <a:spcPts val="0"/>
              </a:spcBef>
              <a:spcAft>
                <a:spcPts val="600"/>
              </a:spcAft>
              <a:buNone/>
              <a:defRPr sz="2000">
                <a:solidFill>
                  <a:schemeClr val="tx1"/>
                </a:solidFill>
              </a:defRPr>
            </a:lvl1pPr>
            <a:lvl2pPr marL="457200" indent="0">
              <a:buNone/>
              <a:defRPr sz="1800">
                <a:solidFill>
                  <a:schemeClr val="tx1"/>
                </a:solidFill>
              </a:defRPr>
            </a:lvl2pPr>
            <a:lvl3pPr marL="914400" indent="0">
              <a:buNone/>
              <a:defRPr sz="1600">
                <a:solidFill>
                  <a:schemeClr val="tx1"/>
                </a:solidFill>
              </a:defRPr>
            </a:lvl3pPr>
            <a:lvl4pPr marL="1371600" indent="0">
              <a:buNone/>
              <a:defRPr sz="1400">
                <a:solidFill>
                  <a:schemeClr val="tx1"/>
                </a:solidFill>
              </a:defRPr>
            </a:lvl4pPr>
            <a:lvl5pPr marL="1828800" indent="0">
              <a:buNone/>
              <a:defRPr sz="1200">
                <a:solidFill>
                  <a:schemeClr val="tx1"/>
                </a:solidFill>
              </a:defRPr>
            </a:lvl5pPr>
          </a:lstStyle>
          <a:p>
            <a:pPr lvl="0"/>
            <a:r>
              <a:rPr lang="en-GB"/>
              <a:t>Click to edit Master text styles</a:t>
            </a:r>
          </a:p>
        </p:txBody>
      </p:sp>
      <p:sp>
        <p:nvSpPr>
          <p:cNvPr id="9" name="Slide Number Placeholder 8">
            <a:extLst>
              <a:ext uri="{FF2B5EF4-FFF2-40B4-BE49-F238E27FC236}">
                <a16:creationId xmlns:a16="http://schemas.microsoft.com/office/drawing/2014/main" id="{96AD19EC-7D0F-8944-9BC3-F283A8DA0072}"/>
              </a:ext>
            </a:extLst>
          </p:cNvPr>
          <p:cNvSpPr>
            <a:spLocks noGrp="1"/>
          </p:cNvSpPr>
          <p:nvPr>
            <p:ph type="sldNum" sz="quarter" idx="12"/>
          </p:nvPr>
        </p:nvSpPr>
        <p:spPr/>
        <p:txBody>
          <a:bodyPr/>
          <a:lstStyle/>
          <a:p>
            <a:fld id="{D2CD9A56-C712-6847-8B66-2BAFDB96E9F4}" type="slidenum">
              <a:rPr lang="en-US" smtClean="0"/>
              <a:t>‹#›</a:t>
            </a:fld>
            <a:endParaRPr lang="en-US" dirty="0"/>
          </a:p>
        </p:txBody>
      </p:sp>
    </p:spTree>
    <p:extLst>
      <p:ext uri="{BB962C8B-B14F-4D97-AF65-F5344CB8AC3E}">
        <p14:creationId xmlns:p14="http://schemas.microsoft.com/office/powerpoint/2010/main" val="1568140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A883-3E0F-194D-9FEA-DDF63CD74445}"/>
              </a:ext>
            </a:extLst>
          </p:cNvPr>
          <p:cNvSpPr>
            <a:spLocks noGrp="1"/>
          </p:cNvSpPr>
          <p:nvPr>
            <p:ph type="title"/>
          </p:nvPr>
        </p:nvSpPr>
        <p:spPr>
          <a:xfrm>
            <a:off x="604800" y="460800"/>
            <a:ext cx="10610850" cy="605052"/>
          </a:xfrm>
        </p:spPr>
        <p:txBody>
          <a:bodyPr anchor="t">
            <a:noAutofit/>
          </a:bodyPr>
          <a:lstStyle>
            <a:lvl1pPr>
              <a:defRPr sz="3200" b="1">
                <a:solidFill>
                  <a:schemeClr val="tx2"/>
                </a:solidFill>
              </a:defRPr>
            </a:lvl1p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70D4A4A9-CDDB-5548-8AD7-476AD362573B}"/>
              </a:ext>
            </a:extLst>
          </p:cNvPr>
          <p:cNvSpPr>
            <a:spLocks noGrp="1"/>
          </p:cNvSpPr>
          <p:nvPr>
            <p:ph type="sldNum" sz="quarter" idx="12"/>
          </p:nvPr>
        </p:nvSpPr>
        <p:spPr/>
        <p:txBody>
          <a:bodyPr/>
          <a:lstStyle/>
          <a:p>
            <a:fld id="{D2CD9A56-C712-6847-8B66-2BAFDB96E9F4}" type="slidenum">
              <a:rPr lang="en-US" smtClean="0"/>
              <a:t>‹#›</a:t>
            </a:fld>
            <a:endParaRPr lang="en-US" dirty="0"/>
          </a:p>
        </p:txBody>
      </p:sp>
    </p:spTree>
    <p:extLst>
      <p:ext uri="{BB962C8B-B14F-4D97-AF65-F5344CB8AC3E}">
        <p14:creationId xmlns:p14="http://schemas.microsoft.com/office/powerpoint/2010/main" val="61575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 full size picture">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F173ED-1662-FF0C-4511-430004D35EC4}"/>
              </a:ext>
            </a:extLst>
          </p:cNvPr>
          <p:cNvSpPr>
            <a:spLocks noGrp="1"/>
          </p:cNvSpPr>
          <p:nvPr>
            <p:ph type="sldNum" sz="quarter" idx="11"/>
          </p:nvPr>
        </p:nvSpPr>
        <p:spPr/>
        <p:txBody>
          <a:bodyPr/>
          <a:lstStyle>
            <a:lvl1pPr>
              <a:defRPr>
                <a:solidFill>
                  <a:schemeClr val="bg1"/>
                </a:solidFill>
              </a:defRPr>
            </a:lvl1pPr>
          </a:lstStyle>
          <a:p>
            <a:fld id="{D2CD9A56-C712-6847-8B66-2BAFDB96E9F4}" type="slidenum">
              <a:rPr lang="en-US" smtClean="0"/>
              <a:pPr/>
              <a:t>‹#›</a:t>
            </a:fld>
            <a:endParaRPr lang="en-US" dirty="0"/>
          </a:p>
        </p:txBody>
      </p:sp>
    </p:spTree>
    <p:extLst>
      <p:ext uri="{BB962C8B-B14F-4D97-AF65-F5344CB8AC3E}">
        <p14:creationId xmlns:p14="http://schemas.microsoft.com/office/powerpoint/2010/main" val="283898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text only slide">
    <p:spTree>
      <p:nvGrpSpPr>
        <p:cNvPr id="1" name=""/>
        <p:cNvGrpSpPr/>
        <p:nvPr/>
      </p:nvGrpSpPr>
      <p:grpSpPr>
        <a:xfrm>
          <a:off x="0" y="0"/>
          <a:ext cx="0" cy="0"/>
          <a:chOff x="0" y="0"/>
          <a:chExt cx="0" cy="0"/>
        </a:xfrm>
      </p:grpSpPr>
      <p:pic>
        <p:nvPicPr>
          <p:cNvPr id="8" name="Picture 7" descr="A picture containing drawing, device&#10;&#10;Description automatically generated">
            <a:extLst>
              <a:ext uri="{FF2B5EF4-FFF2-40B4-BE49-F238E27FC236}">
                <a16:creationId xmlns:a16="http://schemas.microsoft.com/office/drawing/2014/main" id="{30EE3F55-947C-684A-B3C9-B06A36CA01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3315951" cy="8686801"/>
          </a:xfrm>
          <a:prstGeom prst="rect">
            <a:avLst/>
          </a:prstGeom>
        </p:spPr>
      </p:pic>
      <p:sp>
        <p:nvSpPr>
          <p:cNvPr id="6" name="Slide Number Placeholder 5">
            <a:extLst>
              <a:ext uri="{FF2B5EF4-FFF2-40B4-BE49-F238E27FC236}">
                <a16:creationId xmlns:a16="http://schemas.microsoft.com/office/drawing/2014/main" id="{DE43CF95-F51B-984C-8160-97DE5040A468}"/>
              </a:ext>
            </a:extLst>
          </p:cNvPr>
          <p:cNvSpPr>
            <a:spLocks noGrp="1"/>
          </p:cNvSpPr>
          <p:nvPr>
            <p:ph type="sldNum" sz="quarter" idx="12"/>
          </p:nvPr>
        </p:nvSpPr>
        <p:spPr>
          <a:xfrm>
            <a:off x="9448800" y="6492875"/>
            <a:ext cx="2743200" cy="365125"/>
          </a:xfrm>
        </p:spPr>
        <p:txBody>
          <a:bodyPr/>
          <a:lstStyle>
            <a:lvl1pPr>
              <a:defRPr sz="1400">
                <a:solidFill>
                  <a:schemeClr val="bg1"/>
                </a:solidFill>
              </a:defRPr>
            </a:lvl1pPr>
          </a:lstStyle>
          <a:p>
            <a:fld id="{D2CD9A56-C712-6847-8B66-2BAFDB96E9F4}" type="slidenum">
              <a:rPr lang="en-US" smtClean="0"/>
              <a:pPr/>
              <a:t>‹#›</a:t>
            </a:fld>
            <a:endParaRPr lang="en-US" dirty="0"/>
          </a:p>
        </p:txBody>
      </p:sp>
      <p:sp>
        <p:nvSpPr>
          <p:cNvPr id="9" name="Shape 22">
            <a:extLst>
              <a:ext uri="{FF2B5EF4-FFF2-40B4-BE49-F238E27FC236}">
                <a16:creationId xmlns:a16="http://schemas.microsoft.com/office/drawing/2014/main" id="{42F7A7C0-2643-A25F-8B1F-01C8A8A0ECFF}"/>
              </a:ext>
            </a:extLst>
          </p:cNvPr>
          <p:cNvSpPr txBox="1">
            <a:spLocks noGrp="1"/>
          </p:cNvSpPr>
          <p:nvPr>
            <p:ph type="body" idx="1" hasCustomPrompt="1"/>
          </p:nvPr>
        </p:nvSpPr>
        <p:spPr>
          <a:xfrm>
            <a:off x="2809684" y="2136514"/>
            <a:ext cx="5596897" cy="1093199"/>
          </a:xfrm>
          <a:prstGeom prst="rect">
            <a:avLst/>
          </a:prstGeom>
        </p:spPr>
        <p:txBody>
          <a:bodyPr lIns="91425" tIns="91425" rIns="91425" bIns="91425" anchor="t" anchorCtr="0">
            <a:noAutofit/>
          </a:bodyPr>
          <a:lstStyle>
            <a:lvl1pPr marL="0" lvl="0" indent="0" algn="ctr" rtl="0">
              <a:lnSpc>
                <a:spcPct val="100000"/>
              </a:lnSpc>
              <a:spcBef>
                <a:spcPts val="0"/>
              </a:spcBef>
              <a:spcAft>
                <a:spcPts val="1200"/>
              </a:spcAft>
              <a:buNone/>
              <a:defRPr sz="2400" i="0">
                <a:solidFill>
                  <a:schemeClr val="bg1"/>
                </a:solidFill>
                <a:latin typeface="Arial"/>
                <a:ea typeface="Arial"/>
                <a:cs typeface="Arial"/>
              </a:defRPr>
            </a:lvl1pPr>
            <a:lvl2pPr lvl="1" algn="ctr" rtl="0">
              <a:spcBef>
                <a:spcPts val="0"/>
              </a:spcBef>
              <a:defRPr i="1"/>
            </a:lvl2pPr>
            <a:lvl3pPr lvl="2" algn="ctr" rtl="0">
              <a:spcBef>
                <a:spcPts val="0"/>
              </a:spcBef>
              <a:defRPr i="1"/>
            </a:lvl3pPr>
            <a:lvl4pPr lvl="3" algn="ctr" rtl="0">
              <a:spcBef>
                <a:spcPts val="0"/>
              </a:spcBef>
              <a:defRPr i="1"/>
            </a:lvl4pPr>
            <a:lvl5pPr lvl="4" algn="ctr" rtl="0">
              <a:spcBef>
                <a:spcPts val="0"/>
              </a:spcBef>
              <a:defRPr i="1"/>
            </a:lvl5pPr>
            <a:lvl6pPr lvl="5" algn="ctr" rtl="0">
              <a:spcBef>
                <a:spcPts val="0"/>
              </a:spcBef>
              <a:defRPr i="1"/>
            </a:lvl6pPr>
            <a:lvl7pPr lvl="6" algn="ctr" rtl="0">
              <a:spcBef>
                <a:spcPts val="0"/>
              </a:spcBef>
              <a:defRPr i="1"/>
            </a:lvl7pPr>
            <a:lvl8pPr lvl="7" algn="ctr" rtl="0">
              <a:spcBef>
                <a:spcPts val="0"/>
              </a:spcBef>
              <a:defRPr i="1"/>
            </a:lvl8pPr>
            <a:lvl9pPr lvl="8" algn="ctr">
              <a:spcBef>
                <a:spcPts val="0"/>
              </a:spcBef>
              <a:defRPr i="1"/>
            </a:lvl9pPr>
          </a:lstStyle>
          <a:p>
            <a:r>
              <a:rPr lang="en-US"/>
              <a:t>Quote</a:t>
            </a:r>
            <a:endParaRPr/>
          </a:p>
        </p:txBody>
      </p:sp>
      <p:sp>
        <p:nvSpPr>
          <p:cNvPr id="10" name="Shape 23">
            <a:extLst>
              <a:ext uri="{FF2B5EF4-FFF2-40B4-BE49-F238E27FC236}">
                <a16:creationId xmlns:a16="http://schemas.microsoft.com/office/drawing/2014/main" id="{3644D48F-FB4E-3FEF-21DC-241900553A1A}"/>
              </a:ext>
            </a:extLst>
          </p:cNvPr>
          <p:cNvSpPr txBox="1"/>
          <p:nvPr userDrawn="1"/>
        </p:nvSpPr>
        <p:spPr>
          <a:xfrm>
            <a:off x="4303332" y="829338"/>
            <a:ext cx="2609600" cy="871499"/>
          </a:xfrm>
          <a:prstGeom prst="rect">
            <a:avLst/>
          </a:prstGeom>
          <a:noFill/>
          <a:ln>
            <a:noFill/>
          </a:ln>
        </p:spPr>
        <p:txBody>
          <a:bodyPr lIns="91425" tIns="91425" rIns="91425" bIns="91425" anchor="t" anchorCtr="0">
            <a:noAutofit/>
          </a:bodyPr>
          <a:lstStyle/>
          <a:p>
            <a:pPr lvl="0" algn="ctr">
              <a:spcBef>
                <a:spcPts val="0"/>
              </a:spcBef>
              <a:buNone/>
            </a:pPr>
            <a:r>
              <a:rPr lang="en" sz="9600" b="1">
                <a:solidFill>
                  <a:schemeClr val="bg1"/>
                </a:solidFill>
              </a:rPr>
              <a:t>“</a:t>
            </a:r>
          </a:p>
        </p:txBody>
      </p:sp>
      <p:sp>
        <p:nvSpPr>
          <p:cNvPr id="13" name="Shape 22">
            <a:extLst>
              <a:ext uri="{FF2B5EF4-FFF2-40B4-BE49-F238E27FC236}">
                <a16:creationId xmlns:a16="http://schemas.microsoft.com/office/drawing/2014/main" id="{7EEB3696-80B6-B5AD-CE66-053CCD9842AE}"/>
              </a:ext>
            </a:extLst>
          </p:cNvPr>
          <p:cNvSpPr txBox="1">
            <a:spLocks noGrp="1"/>
          </p:cNvSpPr>
          <p:nvPr>
            <p:ph type="body" idx="13" hasCustomPrompt="1"/>
          </p:nvPr>
        </p:nvSpPr>
        <p:spPr>
          <a:xfrm>
            <a:off x="2842493" y="3882781"/>
            <a:ext cx="5596897" cy="1093199"/>
          </a:xfrm>
          <a:prstGeom prst="rect">
            <a:avLst/>
          </a:prstGeom>
        </p:spPr>
        <p:txBody>
          <a:bodyPr lIns="91425" tIns="91425" rIns="91425" bIns="91425" anchor="t" anchorCtr="0">
            <a:noAutofit/>
          </a:bodyPr>
          <a:lstStyle>
            <a:lvl1pPr marL="0" lvl="0" indent="0" algn="ctr" rtl="0">
              <a:spcBef>
                <a:spcPts val="0"/>
              </a:spcBef>
              <a:buNone/>
              <a:defRPr sz="2400" i="1">
                <a:solidFill>
                  <a:schemeClr val="bg1"/>
                </a:solidFill>
                <a:latin typeface="Arial"/>
                <a:ea typeface="Arial"/>
                <a:cs typeface="Arial"/>
              </a:defRPr>
            </a:lvl1pPr>
            <a:lvl2pPr lvl="1" algn="ctr" rtl="0">
              <a:spcBef>
                <a:spcPts val="0"/>
              </a:spcBef>
              <a:defRPr i="1"/>
            </a:lvl2pPr>
            <a:lvl3pPr lvl="2" algn="ctr" rtl="0">
              <a:spcBef>
                <a:spcPts val="0"/>
              </a:spcBef>
              <a:defRPr i="1"/>
            </a:lvl3pPr>
            <a:lvl4pPr lvl="3" algn="ctr" rtl="0">
              <a:spcBef>
                <a:spcPts val="0"/>
              </a:spcBef>
              <a:defRPr i="1"/>
            </a:lvl4pPr>
            <a:lvl5pPr lvl="4" algn="ctr" rtl="0">
              <a:spcBef>
                <a:spcPts val="0"/>
              </a:spcBef>
              <a:defRPr i="1"/>
            </a:lvl5pPr>
            <a:lvl6pPr lvl="5" algn="ctr" rtl="0">
              <a:spcBef>
                <a:spcPts val="0"/>
              </a:spcBef>
              <a:defRPr i="1"/>
            </a:lvl6pPr>
            <a:lvl7pPr lvl="6" algn="ctr" rtl="0">
              <a:spcBef>
                <a:spcPts val="0"/>
              </a:spcBef>
              <a:defRPr i="1"/>
            </a:lvl7pPr>
            <a:lvl8pPr lvl="7" algn="ctr" rtl="0">
              <a:spcBef>
                <a:spcPts val="0"/>
              </a:spcBef>
              <a:defRPr i="1"/>
            </a:lvl8pPr>
            <a:lvl9pPr lvl="8" algn="ctr">
              <a:spcBef>
                <a:spcPts val="0"/>
              </a:spcBef>
              <a:defRPr i="1"/>
            </a:lvl9pPr>
          </a:lstStyle>
          <a:p>
            <a:r>
              <a:rPr lang="en-US"/>
              <a:t>Joe Bloggs, Blogland Inst</a:t>
            </a:r>
            <a:endParaRPr/>
          </a:p>
        </p:txBody>
      </p:sp>
    </p:spTree>
    <p:extLst>
      <p:ext uri="{BB962C8B-B14F-4D97-AF65-F5344CB8AC3E}">
        <p14:creationId xmlns:p14="http://schemas.microsoft.com/office/powerpoint/2010/main" val="155786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8" name="Picture 7" descr="A picture containing drawing, device&#10;&#10;Description automatically generated">
            <a:extLst>
              <a:ext uri="{FF2B5EF4-FFF2-40B4-BE49-F238E27FC236}">
                <a16:creationId xmlns:a16="http://schemas.microsoft.com/office/drawing/2014/main" id="{30EE3F55-947C-684A-B3C9-B06A36CA01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3315951" cy="8686801"/>
          </a:xfrm>
          <a:prstGeom prst="rect">
            <a:avLst/>
          </a:prstGeom>
        </p:spPr>
      </p:pic>
      <p:sp>
        <p:nvSpPr>
          <p:cNvPr id="3" name="Text Placeholder 2">
            <a:extLst>
              <a:ext uri="{FF2B5EF4-FFF2-40B4-BE49-F238E27FC236}">
                <a16:creationId xmlns:a16="http://schemas.microsoft.com/office/drawing/2014/main" id="{1A1B9F96-F768-2644-9FA2-B7EA84BEE1D8}"/>
              </a:ext>
            </a:extLst>
          </p:cNvPr>
          <p:cNvSpPr>
            <a:spLocks noGrp="1"/>
          </p:cNvSpPr>
          <p:nvPr>
            <p:ph type="body" idx="1"/>
          </p:nvPr>
        </p:nvSpPr>
        <p:spPr>
          <a:xfrm>
            <a:off x="445770" y="2617471"/>
            <a:ext cx="10901680" cy="3472180"/>
          </a:xfrm>
        </p:spPr>
        <p:txBody>
          <a:bodyPr>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E94C145B-1BE5-3544-AFAB-43EAC51FFCA4}"/>
              </a:ext>
            </a:extLst>
          </p:cNvPr>
          <p:cNvSpPr>
            <a:spLocks noGrp="1"/>
          </p:cNvSpPr>
          <p:nvPr>
            <p:ph type="ftr" sz="quarter" idx="11"/>
          </p:nvPr>
        </p:nvSpPr>
        <p:spPr>
          <a:xfrm>
            <a:off x="269240" y="6367462"/>
            <a:ext cx="4114800" cy="365125"/>
          </a:xfrm>
        </p:spPr>
        <p:txBody>
          <a:bodyPr/>
          <a:lstStyle>
            <a:lvl1pPr>
              <a:defRPr sz="1400">
                <a:solidFill>
                  <a:schemeClr val="bg1">
                    <a:lumMod val="65000"/>
                  </a:schemeClr>
                </a:solidFill>
              </a:defRPr>
            </a:lvl1pPr>
          </a:lstStyle>
          <a:p>
            <a:r>
              <a:rPr lang="en-IE" dirty="0"/>
              <a:t>#TeenUVReport #SunSmart</a:t>
            </a:r>
            <a:endParaRPr lang="en-US" dirty="0"/>
          </a:p>
        </p:txBody>
      </p:sp>
      <p:sp>
        <p:nvSpPr>
          <p:cNvPr id="6" name="Slide Number Placeholder 5">
            <a:extLst>
              <a:ext uri="{FF2B5EF4-FFF2-40B4-BE49-F238E27FC236}">
                <a16:creationId xmlns:a16="http://schemas.microsoft.com/office/drawing/2014/main" id="{DE43CF95-F51B-984C-8160-97DE5040A468}"/>
              </a:ext>
            </a:extLst>
          </p:cNvPr>
          <p:cNvSpPr>
            <a:spLocks noGrp="1"/>
          </p:cNvSpPr>
          <p:nvPr>
            <p:ph type="sldNum" sz="quarter" idx="12"/>
          </p:nvPr>
        </p:nvSpPr>
        <p:spPr>
          <a:xfrm>
            <a:off x="9448800" y="6492875"/>
            <a:ext cx="2743200" cy="365125"/>
          </a:xfrm>
        </p:spPr>
        <p:txBody>
          <a:bodyPr/>
          <a:lstStyle>
            <a:lvl1pPr>
              <a:defRPr sz="1400">
                <a:solidFill>
                  <a:schemeClr val="bg1"/>
                </a:solidFill>
              </a:defRPr>
            </a:lvl1pPr>
          </a:lstStyle>
          <a:p>
            <a:fld id="{D2CD9A56-C712-6847-8B66-2BAFDB96E9F4}" type="slidenum">
              <a:rPr lang="en-US" smtClean="0"/>
              <a:pPr/>
              <a:t>‹#›</a:t>
            </a:fld>
            <a:endParaRPr lang="en-US"/>
          </a:p>
        </p:txBody>
      </p:sp>
    </p:spTree>
    <p:extLst>
      <p:ext uri="{BB962C8B-B14F-4D97-AF65-F5344CB8AC3E}">
        <p14:creationId xmlns:p14="http://schemas.microsoft.com/office/powerpoint/2010/main" val="100948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195560-4B7F-D44C-978B-D00A7208D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3CD911-C573-8B42-986C-EE76A856C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9BE9AAAD-0C31-A349-ADC4-B915FD5C4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r>
              <a:rPr lang="en-IE" dirty="0"/>
              <a:t>#TeenUVReport #Sunsmart</a:t>
            </a:r>
            <a:endParaRPr lang="en-US" dirty="0"/>
          </a:p>
        </p:txBody>
      </p:sp>
      <p:sp>
        <p:nvSpPr>
          <p:cNvPr id="6" name="Slide Number Placeholder 5">
            <a:extLst>
              <a:ext uri="{FF2B5EF4-FFF2-40B4-BE49-F238E27FC236}">
                <a16:creationId xmlns:a16="http://schemas.microsoft.com/office/drawing/2014/main" id="{03E39B98-91C9-7647-AB61-40DB20908A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D2CD9A56-C712-6847-8B66-2BAFDB96E9F4}" type="slidenum">
              <a:rPr lang="en-US" smtClean="0"/>
              <a:pPr/>
              <a:t>‹#›</a:t>
            </a:fld>
            <a:endParaRPr lang="en-US" dirty="0"/>
          </a:p>
        </p:txBody>
      </p:sp>
      <p:pic>
        <p:nvPicPr>
          <p:cNvPr id="7" name="Picture 6" descr="A close up of a logo&#10;&#10;Description automatically generated">
            <a:extLst>
              <a:ext uri="{FF2B5EF4-FFF2-40B4-BE49-F238E27FC236}">
                <a16:creationId xmlns:a16="http://schemas.microsoft.com/office/drawing/2014/main" id="{9BAFFB36-E0DF-E84F-A1BE-EFB15A2E339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629900" y="-866775"/>
            <a:ext cx="2692400" cy="2692400"/>
          </a:xfrm>
          <a:prstGeom prst="rect">
            <a:avLst/>
          </a:prstGeom>
        </p:spPr>
      </p:pic>
    </p:spTree>
    <p:extLst>
      <p:ext uri="{BB962C8B-B14F-4D97-AF65-F5344CB8AC3E}">
        <p14:creationId xmlns:p14="http://schemas.microsoft.com/office/powerpoint/2010/main" val="1195988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1" r:id="rId8"/>
    <p:sldLayoutId id="2147483663" r:id="rId9"/>
  </p:sldLayoutIdLst>
  <p:hf hdr="0" dt="0"/>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C1DC-92DE-2B44-85CF-7F033DE296BF}"/>
              </a:ext>
            </a:extLst>
          </p:cNvPr>
          <p:cNvSpPr>
            <a:spLocks noGrp="1"/>
          </p:cNvSpPr>
          <p:nvPr>
            <p:ph type="ctrTitle"/>
          </p:nvPr>
        </p:nvSpPr>
        <p:spPr>
          <a:xfrm>
            <a:off x="793619" y="4602706"/>
            <a:ext cx="9144000" cy="997185"/>
          </a:xfrm>
        </p:spPr>
        <p:txBody>
          <a:bodyPr>
            <a:normAutofit/>
          </a:bodyPr>
          <a:lstStyle/>
          <a:p>
            <a:r>
              <a:rPr lang="en-US" i="0" u="none" strike="noStrike" dirty="0">
                <a:solidFill>
                  <a:srgbClr val="FFFFFF"/>
                </a:solidFill>
                <a:effectLst/>
                <a:cs typeface="Arial" panose="020B0604020202020204" pitchFamily="34" charset="0"/>
              </a:rPr>
              <a:t>Children’s exposure to ultraviolet radiation – a risk profile for future skin cancers in Ireland</a:t>
            </a:r>
            <a:endParaRPr lang="en-GB" baseline="30000" dirty="0">
              <a:cs typeface="Arial" panose="020B0604020202020204" pitchFamily="34" charset="0"/>
            </a:endParaRPr>
          </a:p>
        </p:txBody>
      </p:sp>
      <p:sp>
        <p:nvSpPr>
          <p:cNvPr id="13" name="Shape 93">
            <a:extLst>
              <a:ext uri="{FF2B5EF4-FFF2-40B4-BE49-F238E27FC236}">
                <a16:creationId xmlns:a16="http://schemas.microsoft.com/office/drawing/2014/main" id="{4B76BE98-4F84-46C3-A12C-B7E18BEB17D6}"/>
              </a:ext>
            </a:extLst>
          </p:cNvPr>
          <p:cNvSpPr txBox="1">
            <a:spLocks/>
          </p:cNvSpPr>
          <p:nvPr/>
        </p:nvSpPr>
        <p:spPr>
          <a:xfrm>
            <a:off x="793619" y="5707275"/>
            <a:ext cx="7416824" cy="187220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677480"/>
              </a:buClr>
              <a:buSzPct val="100000"/>
              <a:buFont typeface="Lato"/>
              <a:buChar char="▷"/>
              <a:defRPr sz="3000" b="0" i="0" u="none" strike="noStrike" cap="none">
                <a:solidFill>
                  <a:srgbClr val="677480"/>
                </a:solidFill>
                <a:latin typeface="Lato"/>
                <a:ea typeface="Lato"/>
                <a:cs typeface="Lato"/>
                <a:sym typeface="Lato"/>
              </a:defRPr>
            </a:lvl1pPr>
            <a:lvl2pPr marR="0" lvl="1" algn="l" rtl="0">
              <a:lnSpc>
                <a:spcPct val="100000"/>
              </a:lnSpc>
              <a:spcBef>
                <a:spcPts val="480"/>
              </a:spcBef>
              <a:spcAft>
                <a:spcPts val="0"/>
              </a:spcAft>
              <a:buClr>
                <a:srgbClr val="677480"/>
              </a:buClr>
              <a:buSzPct val="100000"/>
              <a:buFont typeface="Lato"/>
              <a:buNone/>
              <a:defRPr sz="2400" b="0" i="0" u="none" strike="noStrike" cap="none">
                <a:solidFill>
                  <a:srgbClr val="677480"/>
                </a:solidFill>
                <a:latin typeface="Lato"/>
                <a:ea typeface="Lato"/>
                <a:cs typeface="Lato"/>
                <a:sym typeface="Lato"/>
              </a:defRPr>
            </a:lvl2pPr>
            <a:lvl3pPr marR="0" lvl="2" algn="l" rtl="0">
              <a:lnSpc>
                <a:spcPct val="100000"/>
              </a:lnSpc>
              <a:spcBef>
                <a:spcPts val="480"/>
              </a:spcBef>
              <a:spcAft>
                <a:spcPts val="0"/>
              </a:spcAft>
              <a:buClr>
                <a:srgbClr val="677480"/>
              </a:buClr>
              <a:buSzPct val="100000"/>
              <a:buFont typeface="Lato"/>
              <a:buNone/>
              <a:defRPr sz="2400" b="0" i="0" u="none" strike="noStrike" cap="none">
                <a:solidFill>
                  <a:srgbClr val="677480"/>
                </a:solidFill>
                <a:latin typeface="Lato"/>
                <a:ea typeface="Lato"/>
                <a:cs typeface="Lato"/>
                <a:sym typeface="Lato"/>
              </a:defRPr>
            </a:lvl3pPr>
            <a:lvl4pPr marR="0" lvl="3" algn="l" rtl="0">
              <a:lnSpc>
                <a:spcPct val="100000"/>
              </a:lnSpc>
              <a:spcBef>
                <a:spcPts val="360"/>
              </a:spcBef>
              <a:spcAft>
                <a:spcPts val="0"/>
              </a:spcAft>
              <a:buClr>
                <a:srgbClr val="677480"/>
              </a:buClr>
              <a:buSzPct val="100000"/>
              <a:buFont typeface="Lato"/>
              <a:buNone/>
              <a:defRPr sz="1800" b="0" i="0" u="none" strike="noStrike" cap="none">
                <a:solidFill>
                  <a:srgbClr val="677480"/>
                </a:solidFill>
                <a:latin typeface="Lato"/>
                <a:ea typeface="Lato"/>
                <a:cs typeface="Lato"/>
                <a:sym typeface="Lato"/>
              </a:defRPr>
            </a:lvl4pPr>
            <a:lvl5pPr marR="0" lvl="4" algn="l" rtl="0">
              <a:lnSpc>
                <a:spcPct val="100000"/>
              </a:lnSpc>
              <a:spcBef>
                <a:spcPts val="360"/>
              </a:spcBef>
              <a:spcAft>
                <a:spcPts val="0"/>
              </a:spcAft>
              <a:buClr>
                <a:srgbClr val="677480"/>
              </a:buClr>
              <a:buSzPct val="100000"/>
              <a:buFont typeface="Lato"/>
              <a:buNone/>
              <a:defRPr sz="1800" b="0" i="0" u="none" strike="noStrike" cap="none">
                <a:solidFill>
                  <a:srgbClr val="677480"/>
                </a:solidFill>
                <a:latin typeface="Lato"/>
                <a:ea typeface="Lato"/>
                <a:cs typeface="Lato"/>
                <a:sym typeface="Lato"/>
              </a:defRPr>
            </a:lvl5pPr>
            <a:lvl6pPr marR="0" lvl="5" algn="l" rtl="0">
              <a:lnSpc>
                <a:spcPct val="100000"/>
              </a:lnSpc>
              <a:spcBef>
                <a:spcPts val="360"/>
              </a:spcBef>
              <a:spcAft>
                <a:spcPts val="0"/>
              </a:spcAft>
              <a:buClr>
                <a:srgbClr val="677480"/>
              </a:buClr>
              <a:buSzPct val="100000"/>
              <a:buFont typeface="Lato"/>
              <a:buNone/>
              <a:defRPr sz="1800" b="0" i="0" u="none" strike="noStrike" cap="none">
                <a:solidFill>
                  <a:srgbClr val="677480"/>
                </a:solidFill>
                <a:latin typeface="Lato"/>
                <a:ea typeface="Lato"/>
                <a:cs typeface="Lato"/>
                <a:sym typeface="Lato"/>
              </a:defRPr>
            </a:lvl6pPr>
            <a:lvl7pPr marR="0" lvl="6" algn="l" rtl="0">
              <a:lnSpc>
                <a:spcPct val="100000"/>
              </a:lnSpc>
              <a:spcBef>
                <a:spcPts val="360"/>
              </a:spcBef>
              <a:spcAft>
                <a:spcPts val="0"/>
              </a:spcAft>
              <a:buClr>
                <a:srgbClr val="677480"/>
              </a:buClr>
              <a:buSzPct val="100000"/>
              <a:buFont typeface="Lato"/>
              <a:buNone/>
              <a:defRPr sz="1800" b="0" i="0" u="none" strike="noStrike" cap="none">
                <a:solidFill>
                  <a:srgbClr val="677480"/>
                </a:solidFill>
                <a:latin typeface="Lato"/>
                <a:ea typeface="Lato"/>
                <a:cs typeface="Lato"/>
                <a:sym typeface="Lato"/>
              </a:defRPr>
            </a:lvl7pPr>
            <a:lvl8pPr marR="0" lvl="7" algn="l" rtl="0">
              <a:lnSpc>
                <a:spcPct val="100000"/>
              </a:lnSpc>
              <a:spcBef>
                <a:spcPts val="360"/>
              </a:spcBef>
              <a:spcAft>
                <a:spcPts val="0"/>
              </a:spcAft>
              <a:buClr>
                <a:srgbClr val="677480"/>
              </a:buClr>
              <a:buSzPct val="100000"/>
              <a:buFont typeface="Lato"/>
              <a:buNone/>
              <a:defRPr sz="1800" b="0" i="0" u="none" strike="noStrike" cap="none">
                <a:solidFill>
                  <a:srgbClr val="677480"/>
                </a:solidFill>
                <a:latin typeface="Lato"/>
                <a:ea typeface="Lato"/>
                <a:cs typeface="Lato"/>
                <a:sym typeface="Lato"/>
              </a:defRPr>
            </a:lvl8pPr>
            <a:lvl9pPr marR="0" lvl="8" algn="l" rtl="0">
              <a:lnSpc>
                <a:spcPct val="100000"/>
              </a:lnSpc>
              <a:spcBef>
                <a:spcPts val="360"/>
              </a:spcBef>
              <a:spcAft>
                <a:spcPts val="0"/>
              </a:spcAft>
              <a:buClr>
                <a:srgbClr val="677480"/>
              </a:buClr>
              <a:buSzPct val="100000"/>
              <a:buFont typeface="Lato"/>
              <a:buNone/>
              <a:defRPr sz="1800" b="0" i="0" u="none" strike="noStrike" cap="none">
                <a:solidFill>
                  <a:srgbClr val="677480"/>
                </a:solidFill>
                <a:latin typeface="Lato"/>
                <a:ea typeface="Lato"/>
                <a:cs typeface="Lato"/>
                <a:sym typeface="Lato"/>
              </a:defRPr>
            </a:lvl9pPr>
          </a:lstStyle>
          <a:p>
            <a:pPr lvl="0">
              <a:spcBef>
                <a:spcPts val="0"/>
              </a:spcBef>
              <a:buNone/>
            </a:pPr>
            <a:r>
              <a:rPr lang="en-IE" sz="1600" b="1" dirty="0">
                <a:solidFill>
                  <a:schemeClr val="bg1"/>
                </a:solidFill>
                <a:latin typeface="Arial"/>
                <a:ea typeface="Arial"/>
                <a:cs typeface="Arial"/>
              </a:rPr>
              <a:t>Presentation prepared for:</a:t>
            </a:r>
          </a:p>
          <a:p>
            <a:pPr lvl="0">
              <a:spcBef>
                <a:spcPts val="0"/>
              </a:spcBef>
              <a:buNone/>
            </a:pPr>
            <a:r>
              <a:rPr lang="en-IE" sz="1600" b="1" dirty="0">
                <a:solidFill>
                  <a:schemeClr val="bg1"/>
                </a:solidFill>
                <a:latin typeface="Arial"/>
                <a:ea typeface="Arial"/>
                <a:cs typeface="Arial"/>
              </a:rPr>
              <a:t>Adolescent and Young People Subgroup (13-24 years)</a:t>
            </a:r>
          </a:p>
          <a:p>
            <a:pPr lvl="0">
              <a:spcBef>
                <a:spcPts val="0"/>
              </a:spcBef>
              <a:buNone/>
            </a:pPr>
            <a:r>
              <a:rPr lang="en-IE" sz="1600" b="1" dirty="0">
                <a:solidFill>
                  <a:schemeClr val="bg1"/>
                </a:solidFill>
                <a:latin typeface="Arial"/>
                <a:ea typeface="Arial"/>
                <a:cs typeface="Arial"/>
              </a:rPr>
              <a:t>National Skin Cancer Prevention Plan 2023-2026</a:t>
            </a:r>
          </a:p>
          <a:p>
            <a:pPr lvl="0">
              <a:spcBef>
                <a:spcPts val="0"/>
              </a:spcBef>
              <a:buNone/>
            </a:pPr>
            <a:r>
              <a:rPr lang="en-IE" sz="1600" b="1" dirty="0">
                <a:solidFill>
                  <a:schemeClr val="bg1"/>
                </a:solidFill>
                <a:latin typeface="Arial"/>
                <a:ea typeface="Arial"/>
                <a:cs typeface="Arial"/>
              </a:rPr>
              <a:t>08 June 2023</a:t>
            </a:r>
          </a:p>
          <a:p>
            <a:pPr lvl="0">
              <a:spcBef>
                <a:spcPts val="0"/>
              </a:spcBef>
              <a:buNone/>
            </a:pPr>
            <a:endParaRPr lang="en" sz="1600" b="1" dirty="0">
              <a:solidFill>
                <a:schemeClr val="bg1"/>
              </a:solidFill>
              <a:latin typeface="Arial"/>
              <a:ea typeface="Arial"/>
              <a:cs typeface="Arial"/>
            </a:endParaRPr>
          </a:p>
        </p:txBody>
      </p:sp>
    </p:spTree>
    <p:extLst>
      <p:ext uri="{BB962C8B-B14F-4D97-AF65-F5344CB8AC3E}">
        <p14:creationId xmlns:p14="http://schemas.microsoft.com/office/powerpoint/2010/main" val="2161071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7643-4E24-9AE3-7DFC-ED075E62A78A}"/>
              </a:ext>
            </a:extLst>
          </p:cNvPr>
          <p:cNvSpPr>
            <a:spLocks noGrp="1"/>
          </p:cNvSpPr>
          <p:nvPr>
            <p:ph type="title"/>
          </p:nvPr>
        </p:nvSpPr>
        <p:spPr/>
        <p:txBody>
          <a:bodyPr/>
          <a:lstStyle/>
          <a:p>
            <a:r>
              <a:rPr lang="en-US" dirty="0"/>
              <a:t>Additional data to inform sunburn figures</a:t>
            </a:r>
            <a:endParaRPr lang="en-IE" dirty="0"/>
          </a:p>
        </p:txBody>
      </p:sp>
      <p:sp>
        <p:nvSpPr>
          <p:cNvPr id="3" name="Slide Number Placeholder 2">
            <a:extLst>
              <a:ext uri="{FF2B5EF4-FFF2-40B4-BE49-F238E27FC236}">
                <a16:creationId xmlns:a16="http://schemas.microsoft.com/office/drawing/2014/main" id="{489D38DB-298C-FF94-C1BC-65445419ADC7}"/>
              </a:ext>
            </a:extLst>
          </p:cNvPr>
          <p:cNvSpPr>
            <a:spLocks noGrp="1"/>
          </p:cNvSpPr>
          <p:nvPr>
            <p:ph type="sldNum" sz="quarter" idx="12"/>
          </p:nvPr>
        </p:nvSpPr>
        <p:spPr/>
        <p:txBody>
          <a:bodyPr/>
          <a:lstStyle/>
          <a:p>
            <a:fld id="{D2CD9A56-C712-6847-8B66-2BAFDB96E9F4}" type="slidenum">
              <a:rPr lang="en-US" smtClean="0"/>
              <a:t>10</a:t>
            </a:fld>
            <a:endParaRPr lang="en-US" dirty="0"/>
          </a:p>
        </p:txBody>
      </p:sp>
      <p:graphicFrame>
        <p:nvGraphicFramePr>
          <p:cNvPr id="4" name="Table 4">
            <a:extLst>
              <a:ext uri="{FF2B5EF4-FFF2-40B4-BE49-F238E27FC236}">
                <a16:creationId xmlns:a16="http://schemas.microsoft.com/office/drawing/2014/main" id="{349C7F8A-B8E8-006C-79C5-C245BC1EB176}"/>
              </a:ext>
            </a:extLst>
          </p:cNvPr>
          <p:cNvGraphicFramePr>
            <a:graphicFrameLocks noGrp="1"/>
          </p:cNvGraphicFramePr>
          <p:nvPr>
            <p:extLst>
              <p:ext uri="{D42A27DB-BD31-4B8C-83A1-F6EECF244321}">
                <p14:modId xmlns:p14="http://schemas.microsoft.com/office/powerpoint/2010/main" val="31877156"/>
              </p:ext>
            </p:extLst>
          </p:nvPr>
        </p:nvGraphicFramePr>
        <p:xfrm>
          <a:off x="935518" y="1185063"/>
          <a:ext cx="9489440" cy="5536412"/>
        </p:xfrm>
        <a:graphic>
          <a:graphicData uri="http://schemas.openxmlformats.org/drawingml/2006/table">
            <a:tbl>
              <a:tblPr firstRow="1" bandRow="1">
                <a:tableStyleId>{5C22544A-7EE6-4342-B048-85BDC9FD1C3A}</a:tableStyleId>
              </a:tblPr>
              <a:tblGrid>
                <a:gridCol w="2488166">
                  <a:extLst>
                    <a:ext uri="{9D8B030D-6E8A-4147-A177-3AD203B41FA5}">
                      <a16:colId xmlns:a16="http://schemas.microsoft.com/office/drawing/2014/main" val="2702104306"/>
                    </a:ext>
                  </a:extLst>
                </a:gridCol>
                <a:gridCol w="7001274">
                  <a:extLst>
                    <a:ext uri="{9D8B030D-6E8A-4147-A177-3AD203B41FA5}">
                      <a16:colId xmlns:a16="http://schemas.microsoft.com/office/drawing/2014/main" val="3161225651"/>
                    </a:ext>
                  </a:extLst>
                </a:gridCol>
              </a:tblGrid>
              <a:tr h="571759">
                <a:tc>
                  <a:txBody>
                    <a:bodyPr/>
                    <a:lstStyle/>
                    <a:p>
                      <a:r>
                        <a:rPr lang="en-US" dirty="0">
                          <a:latin typeface="Arial" panose="020B0604020202020204" pitchFamily="34" charset="0"/>
                          <a:cs typeface="Arial" panose="020B0604020202020204" pitchFamily="34" charset="0"/>
                        </a:rPr>
                        <a:t>Data Source</a:t>
                      </a:r>
                      <a:endParaRPr lang="en-IE"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Findings</a:t>
                      </a:r>
                      <a:endParaRPr lang="en-I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7467220"/>
                  </a:ext>
                </a:extLst>
              </a:tr>
              <a:tr h="1832762">
                <a:tc>
                  <a:txBody>
                    <a:bodyPr/>
                    <a:lstStyle/>
                    <a:p>
                      <a:r>
                        <a:rPr lang="en-IE" b="1" u="sng" dirty="0">
                          <a:latin typeface="Arial" panose="020B0604020202020204" pitchFamily="34" charset="0"/>
                          <a:cs typeface="Arial" panose="020B0604020202020204" pitchFamily="34" charset="0"/>
                        </a:rPr>
                        <a:t>Hospital In-Patient Enquiry</a:t>
                      </a:r>
                    </a:p>
                  </a:txBody>
                  <a:tcPr/>
                </a:tc>
                <a:tc>
                  <a:txBody>
                    <a:bodyPr/>
                    <a:lstStyle/>
                    <a:p>
                      <a:r>
                        <a:rPr lang="en-US" dirty="0">
                          <a:latin typeface="Arial" panose="020B0604020202020204" pitchFamily="34" charset="0"/>
                          <a:cs typeface="Arial" panose="020B0604020202020204" pitchFamily="34" charset="0"/>
                        </a:rPr>
                        <a:t>There were no data available on primary care consultations for childhood sunburn.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Annual hospital discharges (adults and children) for diagnosis of sunburn (ICD-10-AM code ‘L55: Sunburn’) ranged from 6 – 15 cases of per year from 2006 – 2017. The exceptions were 2011 and 2015 when frequencies were less than five. </a:t>
                      </a:r>
                    </a:p>
                    <a:p>
                      <a:endParaRPr lang="en-I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67125092"/>
                  </a:ext>
                </a:extLst>
              </a:tr>
              <a:tr h="2678653">
                <a:tc>
                  <a:txBody>
                    <a:bodyPr/>
                    <a:lstStyle/>
                    <a:p>
                      <a:r>
                        <a:rPr lang="en-US" b="1" u="sng" dirty="0">
                          <a:latin typeface="Arial" panose="020B0604020202020204" pitchFamily="34" charset="0"/>
                          <a:cs typeface="Arial" panose="020B0604020202020204" pitchFamily="34" charset="0"/>
                        </a:rPr>
                        <a:t>Growing Up in Ireland National Longitudinal Survey of Children - Cohort 1998</a:t>
                      </a:r>
                      <a:endParaRPr lang="en-IE" b="1" u="sng" dirty="0">
                        <a:latin typeface="Arial" panose="020B0604020202020204" pitchFamily="34" charset="0"/>
                        <a:cs typeface="Arial" panose="020B0604020202020204" pitchFamily="34" charset="0"/>
                      </a:endParaRPr>
                    </a:p>
                  </a:txBody>
                  <a:tcPr/>
                </a:tc>
                <a:tc>
                  <a:txBody>
                    <a:bodyPr/>
                    <a:lstStyle/>
                    <a:p>
                      <a:r>
                        <a:rPr lang="en-US" dirty="0">
                          <a:latin typeface="Arial" panose="020B0604020202020204" pitchFamily="34" charset="0"/>
                          <a:cs typeface="Arial" panose="020B0604020202020204" pitchFamily="34" charset="0"/>
                        </a:rPr>
                        <a:t>Among 17–18-year-olds, 13.5% identified as Fitzpatrick type I; 33.6% identified as Fitzpatrick type II; 38% identified as Fitzpatrick III, 13% identified as Fitzpatrick IV; 1.5% identified as Fitzpatrick V; less than 1% identified as Fitzpatrick VI.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indicates a high level of population vulnerability to future skin cancer.</a:t>
                      </a:r>
                      <a:endParaRPr lang="en-I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14575988"/>
                  </a:ext>
                </a:extLst>
              </a:tr>
            </a:tbl>
          </a:graphicData>
        </a:graphic>
      </p:graphicFrame>
    </p:spTree>
    <p:extLst>
      <p:ext uri="{BB962C8B-B14F-4D97-AF65-F5344CB8AC3E}">
        <p14:creationId xmlns:p14="http://schemas.microsoft.com/office/powerpoint/2010/main" val="10881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51FD-E870-054E-BE0F-28AF171B27B1}"/>
              </a:ext>
            </a:extLst>
          </p:cNvPr>
          <p:cNvSpPr>
            <a:spLocks noGrp="1"/>
          </p:cNvSpPr>
          <p:nvPr>
            <p:ph type="title"/>
          </p:nvPr>
        </p:nvSpPr>
        <p:spPr/>
        <p:txBody>
          <a:bodyPr>
            <a:normAutofit/>
          </a:bodyPr>
          <a:lstStyle/>
          <a:p>
            <a:r>
              <a:rPr lang="en-US" dirty="0"/>
              <a:t>Results: Sunbed use</a:t>
            </a:r>
          </a:p>
        </p:txBody>
      </p:sp>
      <p:graphicFrame>
        <p:nvGraphicFramePr>
          <p:cNvPr id="8" name="Chart 7"/>
          <p:cNvGraphicFramePr/>
          <p:nvPr>
            <p:extLst>
              <p:ext uri="{D42A27DB-BD31-4B8C-83A1-F6EECF244321}">
                <p14:modId xmlns:p14="http://schemas.microsoft.com/office/powerpoint/2010/main" val="3414426922"/>
              </p:ext>
            </p:extLst>
          </p:nvPr>
        </p:nvGraphicFramePr>
        <p:xfrm>
          <a:off x="189969" y="1218651"/>
          <a:ext cx="3768727" cy="5312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ext uri="{D42A27DB-BD31-4B8C-83A1-F6EECF244321}">
                <p14:modId xmlns:p14="http://schemas.microsoft.com/office/powerpoint/2010/main" val="556916765"/>
              </p:ext>
            </p:extLst>
          </p:nvPr>
        </p:nvGraphicFramePr>
        <p:xfrm>
          <a:off x="2803489" y="1181525"/>
          <a:ext cx="2983283" cy="534811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5786772" y="1898644"/>
            <a:ext cx="4945998" cy="1631216"/>
          </a:xfrm>
          <a:prstGeom prst="rect">
            <a:avLst/>
          </a:prstGeom>
          <a:noFill/>
        </p:spPr>
        <p:txBody>
          <a:bodyPr wrap="square" rtlCol="0">
            <a:spAutoFit/>
          </a:bodyPr>
          <a:lstStyle/>
          <a:p>
            <a:r>
              <a:rPr lang="en-US" sz="2000" b="0" i="0" dirty="0">
                <a:solidFill>
                  <a:srgbClr val="3E3D40"/>
                </a:solidFill>
                <a:effectLst/>
                <a:latin typeface="Arial" panose="020B0604020202020204" pitchFamily="34" charset="0"/>
                <a:cs typeface="Arial" panose="020B0604020202020204" pitchFamily="34" charset="0"/>
              </a:rPr>
              <a:t>Girls and </a:t>
            </a:r>
            <a:r>
              <a:rPr lang="en-US" sz="2000" b="1" i="0" dirty="0">
                <a:solidFill>
                  <a:srgbClr val="3E3D40"/>
                </a:solidFill>
                <a:effectLst/>
                <a:latin typeface="Arial" panose="020B0604020202020204" pitchFamily="34" charset="0"/>
                <a:cs typeface="Arial" panose="020B0604020202020204" pitchFamily="34" charset="0"/>
              </a:rPr>
              <a:t>children from lower social class groups </a:t>
            </a:r>
            <a:r>
              <a:rPr lang="en-US" sz="2000" b="0" i="0" dirty="0">
                <a:solidFill>
                  <a:srgbClr val="3E3D40"/>
                </a:solidFill>
                <a:effectLst/>
                <a:latin typeface="Arial" panose="020B0604020202020204" pitchFamily="34" charset="0"/>
                <a:cs typeface="Arial" panose="020B0604020202020204" pitchFamily="34" charset="0"/>
              </a:rPr>
              <a:t>were most likely to report </a:t>
            </a:r>
            <a:r>
              <a:rPr lang="en-US" sz="2000" b="1" i="0" dirty="0">
                <a:solidFill>
                  <a:srgbClr val="3E3D40"/>
                </a:solidFill>
                <a:effectLst/>
                <a:latin typeface="Arial" panose="020B0604020202020204" pitchFamily="34" charset="0"/>
                <a:cs typeface="Arial" panose="020B0604020202020204" pitchFamily="34" charset="0"/>
              </a:rPr>
              <a:t>tanning bed </a:t>
            </a:r>
            <a:r>
              <a:rPr lang="en-US" sz="2000" b="0" i="0" dirty="0">
                <a:solidFill>
                  <a:srgbClr val="3E3D40"/>
                </a:solidFill>
                <a:effectLst/>
                <a:latin typeface="Arial" panose="020B0604020202020204" pitchFamily="34" charset="0"/>
                <a:cs typeface="Arial" panose="020B0604020202020204" pitchFamily="34" charset="0"/>
              </a:rPr>
              <a:t>use than boys and those from higher social class groups, though the effect sizes were low.</a:t>
            </a:r>
          </a:p>
        </p:txBody>
      </p:sp>
    </p:spTree>
    <p:extLst>
      <p:ext uri="{BB962C8B-B14F-4D97-AF65-F5344CB8AC3E}">
        <p14:creationId xmlns:p14="http://schemas.microsoft.com/office/powerpoint/2010/main" val="3293561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D89F-2E29-E99E-3973-A56198854AB5}"/>
              </a:ext>
            </a:extLst>
          </p:cNvPr>
          <p:cNvSpPr>
            <a:spLocks noGrp="1"/>
          </p:cNvSpPr>
          <p:nvPr>
            <p:ph type="title"/>
          </p:nvPr>
        </p:nvSpPr>
        <p:spPr/>
        <p:txBody>
          <a:bodyPr/>
          <a:lstStyle/>
          <a:p>
            <a:r>
              <a:rPr lang="en-US" dirty="0"/>
              <a:t>Results: Circumstances of sunbed use</a:t>
            </a:r>
            <a:endParaRPr lang="en-IE" dirty="0"/>
          </a:p>
        </p:txBody>
      </p:sp>
      <p:sp>
        <p:nvSpPr>
          <p:cNvPr id="3" name="Slide Number Placeholder 2">
            <a:extLst>
              <a:ext uri="{FF2B5EF4-FFF2-40B4-BE49-F238E27FC236}">
                <a16:creationId xmlns:a16="http://schemas.microsoft.com/office/drawing/2014/main" id="{01E8E379-074D-607D-9B58-638746B8F6D7}"/>
              </a:ext>
            </a:extLst>
          </p:cNvPr>
          <p:cNvSpPr>
            <a:spLocks noGrp="1"/>
          </p:cNvSpPr>
          <p:nvPr>
            <p:ph type="sldNum" sz="quarter" idx="12"/>
          </p:nvPr>
        </p:nvSpPr>
        <p:spPr/>
        <p:txBody>
          <a:bodyPr/>
          <a:lstStyle/>
          <a:p>
            <a:fld id="{D2CD9A56-C712-6847-8B66-2BAFDB96E9F4}" type="slidenum">
              <a:rPr lang="en-US" smtClean="0"/>
              <a:t>12</a:t>
            </a:fld>
            <a:endParaRPr lang="en-US" dirty="0"/>
          </a:p>
        </p:txBody>
      </p:sp>
      <p:graphicFrame>
        <p:nvGraphicFramePr>
          <p:cNvPr id="4" name="Object 3">
            <a:extLst>
              <a:ext uri="{FF2B5EF4-FFF2-40B4-BE49-F238E27FC236}">
                <a16:creationId xmlns:a16="http://schemas.microsoft.com/office/drawing/2014/main" id="{B4F3D14C-78C9-6137-F5E6-6B7680B73344}"/>
              </a:ext>
            </a:extLst>
          </p:cNvPr>
          <p:cNvGraphicFramePr>
            <a:graphicFrameLocks noChangeAspect="1"/>
          </p:cNvGraphicFramePr>
          <p:nvPr>
            <p:extLst>
              <p:ext uri="{D42A27DB-BD31-4B8C-83A1-F6EECF244321}">
                <p14:modId xmlns:p14="http://schemas.microsoft.com/office/powerpoint/2010/main" val="3794053285"/>
              </p:ext>
            </p:extLst>
          </p:nvPr>
        </p:nvGraphicFramePr>
        <p:xfrm>
          <a:off x="1580811" y="1277856"/>
          <a:ext cx="8033924" cy="2396631"/>
        </p:xfrm>
        <a:graphic>
          <a:graphicData uri="http://schemas.openxmlformats.org/presentationml/2006/ole">
            <mc:AlternateContent xmlns:mc="http://schemas.openxmlformats.org/markup-compatibility/2006">
              <mc:Choice xmlns:v="urn:schemas-microsoft-com:vml" Requires="v">
                <p:oleObj name="Document" r:id="rId3" imgW="5422900" imgH="1371600" progId="Word.Document.12">
                  <p:embed/>
                </p:oleObj>
              </mc:Choice>
              <mc:Fallback>
                <p:oleObj name="Document" r:id="rId3" imgW="5422900" imgH="1371600" progId="Word.Document.12">
                  <p:embed/>
                  <p:pic>
                    <p:nvPicPr>
                      <p:cNvPr id="4" name="Object 3">
                        <a:extLst>
                          <a:ext uri="{FF2B5EF4-FFF2-40B4-BE49-F238E27FC236}">
                            <a16:creationId xmlns:a16="http://schemas.microsoft.com/office/drawing/2014/main" id="{B4F3D14C-78C9-6137-F5E6-6B7680B73344}"/>
                          </a:ext>
                        </a:extLst>
                      </p:cNvPr>
                      <p:cNvPicPr/>
                      <p:nvPr/>
                    </p:nvPicPr>
                    <p:blipFill>
                      <a:blip r:embed="rId4"/>
                      <a:stretch>
                        <a:fillRect/>
                      </a:stretch>
                    </p:blipFill>
                    <p:spPr>
                      <a:xfrm>
                        <a:off x="1580811" y="1277856"/>
                        <a:ext cx="8033924" cy="239663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628DE4D-B752-D3F4-AC45-EB63DC17E6EC}"/>
              </a:ext>
            </a:extLst>
          </p:cNvPr>
          <p:cNvSpPr txBox="1"/>
          <p:nvPr/>
        </p:nvSpPr>
        <p:spPr>
          <a:xfrm>
            <a:off x="757851" y="3711100"/>
            <a:ext cx="10979720" cy="3046988"/>
          </a:xfrm>
          <a:prstGeom prst="rect">
            <a:avLst/>
          </a:prstGeom>
          <a:noFill/>
        </p:spPr>
        <p:txBody>
          <a:bodyPr wrap="square" rtlCol="0">
            <a:spAutoFit/>
          </a:bodyPr>
          <a:lstStyle/>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Girls were more likely than boys to report that these safety measures were never advised when they used an indoor tanning bed. </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The age difference was primarily attributed to younger children being more likely than older children to report that they had not encountered any of the safety measures when they used an indoor tanning bed.</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Circumstances of tanning bed use were not associated with social class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997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7643-4E24-9AE3-7DFC-ED075E62A78A}"/>
              </a:ext>
            </a:extLst>
          </p:cNvPr>
          <p:cNvSpPr>
            <a:spLocks noGrp="1"/>
          </p:cNvSpPr>
          <p:nvPr>
            <p:ph type="title"/>
          </p:nvPr>
        </p:nvSpPr>
        <p:spPr/>
        <p:txBody>
          <a:bodyPr/>
          <a:lstStyle/>
          <a:p>
            <a:r>
              <a:rPr lang="en-US" dirty="0"/>
              <a:t>Regulation of sunbed industry compliance</a:t>
            </a:r>
            <a:endParaRPr lang="en-IE" dirty="0"/>
          </a:p>
        </p:txBody>
      </p:sp>
      <p:sp>
        <p:nvSpPr>
          <p:cNvPr id="3" name="Slide Number Placeholder 2">
            <a:extLst>
              <a:ext uri="{FF2B5EF4-FFF2-40B4-BE49-F238E27FC236}">
                <a16:creationId xmlns:a16="http://schemas.microsoft.com/office/drawing/2014/main" id="{489D38DB-298C-FF94-C1BC-65445419ADC7}"/>
              </a:ext>
            </a:extLst>
          </p:cNvPr>
          <p:cNvSpPr>
            <a:spLocks noGrp="1"/>
          </p:cNvSpPr>
          <p:nvPr>
            <p:ph type="sldNum" sz="quarter" idx="12"/>
          </p:nvPr>
        </p:nvSpPr>
        <p:spPr/>
        <p:txBody>
          <a:bodyPr/>
          <a:lstStyle/>
          <a:p>
            <a:fld id="{D2CD9A56-C712-6847-8B66-2BAFDB96E9F4}" type="slidenum">
              <a:rPr lang="en-US" smtClean="0"/>
              <a:t>13</a:t>
            </a:fld>
            <a:endParaRPr lang="en-US" dirty="0"/>
          </a:p>
        </p:txBody>
      </p:sp>
      <p:sp>
        <p:nvSpPr>
          <p:cNvPr id="6" name="TextBox 5">
            <a:extLst>
              <a:ext uri="{FF2B5EF4-FFF2-40B4-BE49-F238E27FC236}">
                <a16:creationId xmlns:a16="http://schemas.microsoft.com/office/drawing/2014/main" id="{2D7D7145-1EAE-4AE7-A3CF-8BF2401155EB}"/>
              </a:ext>
            </a:extLst>
          </p:cNvPr>
          <p:cNvSpPr txBox="1"/>
          <p:nvPr/>
        </p:nvSpPr>
        <p:spPr>
          <a:xfrm>
            <a:off x="733646" y="1448943"/>
            <a:ext cx="10163027" cy="3785652"/>
          </a:xfrm>
          <a:prstGeom prst="rect">
            <a:avLst/>
          </a:prstGeom>
          <a:noFill/>
        </p:spPr>
        <p:txBody>
          <a:bodyPr wrap="square">
            <a:spAutoFit/>
          </a:bodyPr>
          <a:lstStyle/>
          <a:p>
            <a:pPr>
              <a:lnSpc>
                <a:spcPct val="100000"/>
              </a:lnSpc>
              <a:spcBef>
                <a:spcPts val="0"/>
              </a:spcBef>
            </a:pPr>
            <a:r>
              <a:rPr lang="en-US" sz="2400" dirty="0">
                <a:latin typeface="Arial" panose="020B0604020202020204" pitchFamily="34" charset="0"/>
                <a:cs typeface="Arial" panose="020B0604020202020204" pitchFamily="34" charset="0"/>
              </a:rPr>
              <a:t>Irish Cancer Society’s mystery shopper survey (2019), carried out by Ipsos MRBI across 40 tanning and beauty salons in Dublin​:</a:t>
            </a:r>
          </a:p>
          <a:p>
            <a:pPr marL="457200" indent="-457200">
              <a:lnSpc>
                <a:spcPct val="100000"/>
              </a:lnSpc>
              <a:spcBef>
                <a:spcPts val="0"/>
              </a:spcBef>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2 out of 5 operators offering sunbed sessions didn’t ask an underage person their age​.</a:t>
            </a:r>
          </a:p>
          <a:p>
            <a:pPr marL="457200" indent="-457200">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2 in 5 did not ask for identification. ​</a:t>
            </a:r>
          </a:p>
          <a:p>
            <a:pPr marL="457200" indent="-457200">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1 in 3 did not refuse to book minors​.</a:t>
            </a:r>
          </a:p>
          <a:p>
            <a:pPr marL="457200" indent="-457200">
              <a:lnSpc>
                <a:spcPct val="100000"/>
              </a:lnSpc>
              <a:spcBef>
                <a:spcPts val="0"/>
              </a:spcBef>
              <a:buFont typeface="Arial" panose="020B0604020202020204" pitchFamily="34" charset="0"/>
              <a:buChar char="•"/>
            </a:pPr>
            <a:r>
              <a:rPr lang="en-US" sz="2400" dirty="0">
                <a:latin typeface="Arial" panose="020B0604020202020204" pitchFamily="34" charset="0"/>
                <a:cs typeface="Arial" panose="020B0604020202020204" pitchFamily="34" charset="0"/>
              </a:rPr>
              <a:t>1 in 4 sunbed operators offered free sunbed minutes and 1 in 5 used two-for-one promotional offers​.</a:t>
            </a:r>
          </a:p>
          <a:p>
            <a:pPr>
              <a:lnSpc>
                <a:spcPct val="100000"/>
              </a:lnSpc>
              <a:spcBef>
                <a:spcPts val="0"/>
              </a:spcBef>
            </a:pPr>
            <a:endParaRPr lang="en-US" sz="2400" b="1" u="sng"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A30BAD3-AD02-C772-8550-35D9B46CCB37}"/>
              </a:ext>
            </a:extLst>
          </p:cNvPr>
          <p:cNvSpPr txBox="1"/>
          <p:nvPr/>
        </p:nvSpPr>
        <p:spPr>
          <a:xfrm>
            <a:off x="250618" y="5503247"/>
            <a:ext cx="11690764" cy="1200329"/>
          </a:xfrm>
          <a:prstGeom prst="rect">
            <a:avLst/>
          </a:prstGeom>
          <a:noFill/>
        </p:spPr>
        <p:txBody>
          <a:bodyPr wrap="square">
            <a:spAutoFit/>
          </a:bodyPr>
          <a:lstStyle/>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I</a:t>
            </a:r>
            <a:r>
              <a:rPr lang="en-US" sz="2400" b="0" i="0" dirty="0">
                <a:effectLst/>
                <a:latin typeface="Arial" panose="020B0604020202020204" pitchFamily="34" charset="0"/>
                <a:cs typeface="Arial" panose="020B0604020202020204" pitchFamily="34" charset="0"/>
              </a:rPr>
              <a:t>nternational evidence shows that the indoor tanning industry employs marketing strategies that downplay health risks, emphasize physical attractiveness, and target specific subgroups, including young women.</a:t>
            </a:r>
          </a:p>
        </p:txBody>
      </p:sp>
    </p:spTree>
    <p:extLst>
      <p:ext uri="{BB962C8B-B14F-4D97-AF65-F5344CB8AC3E}">
        <p14:creationId xmlns:p14="http://schemas.microsoft.com/office/powerpoint/2010/main" val="313740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46D8-1EBD-C374-0C35-32BACCC82E2E}"/>
              </a:ext>
            </a:extLst>
          </p:cNvPr>
          <p:cNvSpPr>
            <a:spLocks noGrp="1"/>
          </p:cNvSpPr>
          <p:nvPr>
            <p:ph type="title"/>
          </p:nvPr>
        </p:nvSpPr>
        <p:spPr/>
        <p:txBody>
          <a:bodyPr/>
          <a:lstStyle/>
          <a:p>
            <a:r>
              <a:rPr lang="en-US" dirty="0"/>
              <a:t>Policy Considerations</a:t>
            </a:r>
            <a:endParaRPr lang="en-IE" dirty="0"/>
          </a:p>
        </p:txBody>
      </p:sp>
      <p:sp>
        <p:nvSpPr>
          <p:cNvPr id="3" name="Slide Number Placeholder 2">
            <a:extLst>
              <a:ext uri="{FF2B5EF4-FFF2-40B4-BE49-F238E27FC236}">
                <a16:creationId xmlns:a16="http://schemas.microsoft.com/office/drawing/2014/main" id="{BD46EDA8-1F27-5774-8E96-A2FF7D2F200B}"/>
              </a:ext>
            </a:extLst>
          </p:cNvPr>
          <p:cNvSpPr>
            <a:spLocks noGrp="1"/>
          </p:cNvSpPr>
          <p:nvPr>
            <p:ph type="sldNum" sz="quarter" idx="12"/>
          </p:nvPr>
        </p:nvSpPr>
        <p:spPr/>
        <p:txBody>
          <a:bodyPr/>
          <a:lstStyle/>
          <a:p>
            <a:fld id="{D2CD9A56-C712-6847-8B66-2BAFDB96E9F4}" type="slidenum">
              <a:rPr lang="en-US" smtClean="0"/>
              <a:t>14</a:t>
            </a:fld>
            <a:endParaRPr lang="en-US" dirty="0"/>
          </a:p>
        </p:txBody>
      </p:sp>
      <p:sp>
        <p:nvSpPr>
          <p:cNvPr id="4" name="TextBox 3">
            <a:extLst>
              <a:ext uri="{FF2B5EF4-FFF2-40B4-BE49-F238E27FC236}">
                <a16:creationId xmlns:a16="http://schemas.microsoft.com/office/drawing/2014/main" id="{22A2C30F-F3BD-025A-3F86-ACCD8B5CB959}"/>
              </a:ext>
            </a:extLst>
          </p:cNvPr>
          <p:cNvSpPr txBox="1"/>
          <p:nvPr/>
        </p:nvSpPr>
        <p:spPr>
          <a:xfrm>
            <a:off x="460367" y="1065852"/>
            <a:ext cx="10610850" cy="5262979"/>
          </a:xfrm>
          <a:prstGeom prst="rect">
            <a:avLst/>
          </a:prstGeom>
          <a:noFill/>
        </p:spPr>
        <p:txBody>
          <a:bodyPr wrap="square" rtlCol="0">
            <a:spAutoFit/>
          </a:bodyPr>
          <a:lstStyle/>
          <a:p>
            <a:pPr marL="342900" indent="-342900">
              <a:buFont typeface="Wingdings" panose="05000000000000000000" pitchFamily="2" charset="2"/>
              <a:buChar char="q"/>
            </a:pPr>
            <a:r>
              <a:rPr lang="en-US" sz="2400" dirty="0">
                <a:latin typeface="Arial" panose="020B0604020202020204" pitchFamily="34" charset="0"/>
                <a:cs typeface="Arial" panose="020B0604020202020204" pitchFamily="34" charset="0"/>
              </a:rPr>
              <a:t>While </a:t>
            </a:r>
            <a:r>
              <a:rPr lang="en-US" sz="2400" b="1" dirty="0">
                <a:latin typeface="Arial" panose="020B0604020202020204" pitchFamily="34" charset="0"/>
                <a:cs typeface="Arial" panose="020B0604020202020204" pitchFamily="34" charset="0"/>
              </a:rPr>
              <a:t>sunscreen</a:t>
            </a:r>
            <a:r>
              <a:rPr lang="en-US" sz="2400" dirty="0">
                <a:latin typeface="Arial" panose="020B0604020202020204" pitchFamily="34" charset="0"/>
                <a:cs typeface="Arial" panose="020B0604020202020204" pitchFamily="34" charset="0"/>
              </a:rPr>
              <a:t> use overall was reasonably high among 10–17-year-olds, 90% reported experiencing </a:t>
            </a:r>
            <a:r>
              <a:rPr lang="en-US" sz="2400" b="1" dirty="0">
                <a:latin typeface="Arial" panose="020B0604020202020204" pitchFamily="34" charset="0"/>
                <a:cs typeface="Arial" panose="020B0604020202020204" pitchFamily="34" charset="0"/>
              </a:rPr>
              <a:t>sunburn</a:t>
            </a:r>
            <a:r>
              <a:rPr lang="en-US" sz="2400" dirty="0">
                <a:latin typeface="Arial" panose="020B0604020202020204" pitchFamily="34" charset="0"/>
                <a:cs typeface="Arial" panose="020B0604020202020204" pitchFamily="34" charset="0"/>
              </a:rPr>
              <a:t>. </a:t>
            </a:r>
          </a:p>
          <a:p>
            <a:pPr marL="342900" indent="-342900">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Girls</a:t>
            </a:r>
            <a:r>
              <a:rPr lang="en-US" sz="2400" dirty="0">
                <a:latin typeface="Arial" panose="020B0604020202020204" pitchFamily="34" charset="0"/>
                <a:cs typeface="Arial" panose="020B0604020202020204" pitchFamily="34" charset="0"/>
              </a:rPr>
              <a:t> more frequently engaged with sunscreen, clothes that protect their arms &amp; legs and avoid the sun between 12-3PM but they were more likely to engage in sunbed use. </a:t>
            </a:r>
          </a:p>
          <a:p>
            <a:pPr marL="342900" indent="-342900">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dirty="0">
                <a:latin typeface="Arial" panose="020B0604020202020204" pitchFamily="34" charset="0"/>
                <a:cs typeface="Arial" panose="020B0604020202020204" pitchFamily="34" charset="0"/>
              </a:rPr>
              <a:t>Boys</a:t>
            </a:r>
            <a:r>
              <a:rPr lang="en-US" sz="2400" dirty="0">
                <a:latin typeface="Arial" panose="020B0604020202020204" pitchFamily="34" charset="0"/>
                <a:cs typeface="Arial" panose="020B0604020202020204" pitchFamily="34" charset="0"/>
              </a:rPr>
              <a:t> were less likely to wear sunscreen but reported wearing hats more than girls. </a:t>
            </a:r>
          </a:p>
          <a:p>
            <a:pPr marL="342900" indent="-342900">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i="0" dirty="0">
                <a:effectLst/>
                <a:latin typeface="Arial" panose="020B0604020202020204" pitchFamily="34" charset="0"/>
                <a:cs typeface="Arial" panose="020B0604020202020204" pitchFamily="34" charset="0"/>
              </a:rPr>
              <a:t>Older children </a:t>
            </a:r>
            <a:r>
              <a:rPr lang="en-US" sz="2400" b="0" i="0" dirty="0">
                <a:effectLst/>
                <a:latin typeface="Arial" panose="020B0604020202020204" pitchFamily="34" charset="0"/>
                <a:cs typeface="Arial" panose="020B0604020202020204" pitchFamily="34" charset="0"/>
              </a:rPr>
              <a:t>were more likely than younger children to always wear sunglasses, always or sometimes wear protective clothing, but less likely than younger children to wear a hat, avoid sun between 12 and 3pm, or always use sunscreen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416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EFF68-EFD4-9218-5B9A-45BA843B7B98}"/>
              </a:ext>
            </a:extLst>
          </p:cNvPr>
          <p:cNvSpPr>
            <a:spLocks noGrp="1"/>
          </p:cNvSpPr>
          <p:nvPr>
            <p:ph type="title"/>
          </p:nvPr>
        </p:nvSpPr>
        <p:spPr/>
        <p:txBody>
          <a:bodyPr/>
          <a:lstStyle/>
          <a:p>
            <a:r>
              <a:rPr lang="en-US"/>
              <a:t>Policy Considerations Con’t</a:t>
            </a:r>
            <a:endParaRPr lang="en-IE" dirty="0"/>
          </a:p>
        </p:txBody>
      </p:sp>
      <p:sp>
        <p:nvSpPr>
          <p:cNvPr id="3" name="Slide Number Placeholder 2">
            <a:extLst>
              <a:ext uri="{FF2B5EF4-FFF2-40B4-BE49-F238E27FC236}">
                <a16:creationId xmlns:a16="http://schemas.microsoft.com/office/drawing/2014/main" id="{53D5916C-1DBA-742D-9965-0703AC478903}"/>
              </a:ext>
            </a:extLst>
          </p:cNvPr>
          <p:cNvSpPr>
            <a:spLocks noGrp="1"/>
          </p:cNvSpPr>
          <p:nvPr>
            <p:ph type="sldNum" sz="quarter" idx="12"/>
          </p:nvPr>
        </p:nvSpPr>
        <p:spPr/>
        <p:txBody>
          <a:bodyPr/>
          <a:lstStyle/>
          <a:p>
            <a:fld id="{D2CD9A56-C712-6847-8B66-2BAFDB96E9F4}" type="slidenum">
              <a:rPr lang="en-US" smtClean="0"/>
              <a:t>15</a:t>
            </a:fld>
            <a:endParaRPr lang="en-US" dirty="0"/>
          </a:p>
        </p:txBody>
      </p:sp>
      <p:sp>
        <p:nvSpPr>
          <p:cNvPr id="5" name="TextBox 4">
            <a:extLst>
              <a:ext uri="{FF2B5EF4-FFF2-40B4-BE49-F238E27FC236}">
                <a16:creationId xmlns:a16="http://schemas.microsoft.com/office/drawing/2014/main" id="{00AE6489-0073-3E01-5CFB-9A42B97B9EBF}"/>
              </a:ext>
            </a:extLst>
          </p:cNvPr>
          <p:cNvSpPr txBox="1"/>
          <p:nvPr/>
        </p:nvSpPr>
        <p:spPr>
          <a:xfrm>
            <a:off x="170460" y="1065852"/>
            <a:ext cx="6858990" cy="4893647"/>
          </a:xfrm>
          <a:prstGeom prst="rect">
            <a:avLst/>
          </a:prstGeom>
          <a:noFill/>
        </p:spPr>
        <p:txBody>
          <a:bodyPr wrap="square">
            <a:spAutoFit/>
          </a:bodyPr>
          <a:lstStyle/>
          <a:p>
            <a:pPr marL="342900" indent="-342900">
              <a:buFont typeface="Wingdings" panose="05000000000000000000" pitchFamily="2" charset="2"/>
              <a:buChar char="q"/>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400" b="1" i="0" dirty="0">
                <a:effectLst/>
                <a:latin typeface="Arial" panose="020B0604020202020204" pitchFamily="34" charset="0"/>
                <a:cs typeface="Arial" panose="020B0604020202020204" pitchFamily="34" charset="0"/>
              </a:rPr>
              <a:t>Sunburn</a:t>
            </a:r>
            <a:r>
              <a:rPr lang="en-US" sz="2400" b="0" i="0" dirty="0">
                <a:effectLst/>
                <a:latin typeface="Arial" panose="020B0604020202020204" pitchFamily="34" charset="0"/>
                <a:cs typeface="Arial" panose="020B0604020202020204" pitchFamily="34" charset="0"/>
              </a:rPr>
              <a:t> was reported more frequently among children in high and middle socio-economic groups. This pattern was observed in both last summer and lifetime experience of sunburn. </a:t>
            </a:r>
          </a:p>
          <a:p>
            <a:pPr marL="342900" indent="-342900">
              <a:buFont typeface="Wingdings" panose="05000000000000000000" pitchFamily="2" charset="2"/>
              <a:buChar char="q"/>
            </a:pPr>
            <a:endParaRPr lang="en-US" sz="2400" dirty="0">
              <a:latin typeface="MuseoSans"/>
            </a:endParaRPr>
          </a:p>
          <a:p>
            <a:pPr marL="342900" indent="-342900">
              <a:buFont typeface="Wingdings" panose="05000000000000000000" pitchFamily="2" charset="2"/>
              <a:buChar char="q"/>
            </a:pPr>
            <a:r>
              <a:rPr lang="en-US" sz="2400" b="0" i="0" dirty="0">
                <a:effectLst/>
                <a:latin typeface="Arial" panose="020B0604020202020204" pitchFamily="34" charset="0"/>
                <a:cs typeface="Arial" panose="020B0604020202020204" pitchFamily="34" charset="0"/>
              </a:rPr>
              <a:t>Girls and </a:t>
            </a:r>
            <a:r>
              <a:rPr lang="en-US" sz="2400" b="1" i="0" dirty="0">
                <a:effectLst/>
                <a:latin typeface="Arial" panose="020B0604020202020204" pitchFamily="34" charset="0"/>
                <a:cs typeface="Arial" panose="020B0604020202020204" pitchFamily="34" charset="0"/>
              </a:rPr>
              <a:t>children from lower social class groups </a:t>
            </a:r>
            <a:r>
              <a:rPr lang="en-US" sz="2400" b="0" i="0" dirty="0">
                <a:effectLst/>
                <a:latin typeface="Arial" panose="020B0604020202020204" pitchFamily="34" charset="0"/>
                <a:cs typeface="Arial" panose="020B0604020202020204" pitchFamily="34" charset="0"/>
              </a:rPr>
              <a:t>were most likely to report </a:t>
            </a:r>
            <a:r>
              <a:rPr lang="en-US" sz="2400" b="1" i="0" dirty="0">
                <a:effectLst/>
                <a:latin typeface="Arial" panose="020B0604020202020204" pitchFamily="34" charset="0"/>
                <a:cs typeface="Arial" panose="020B0604020202020204" pitchFamily="34" charset="0"/>
              </a:rPr>
              <a:t>tanning bed </a:t>
            </a:r>
            <a:r>
              <a:rPr lang="en-US" sz="2400" b="0" i="0" dirty="0">
                <a:effectLst/>
                <a:latin typeface="Arial" panose="020B0604020202020204" pitchFamily="34" charset="0"/>
                <a:cs typeface="Arial" panose="020B0604020202020204" pitchFamily="34" charset="0"/>
              </a:rPr>
              <a:t>use than boys and those from higher social class groups, though the effect sizes were low.</a:t>
            </a:r>
          </a:p>
          <a:p>
            <a:pPr marL="342900" indent="-342900">
              <a:buFont typeface="Wingdings" panose="05000000000000000000" pitchFamily="2" charset="2"/>
              <a:buChar char="q"/>
            </a:pPr>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GB" sz="2400" dirty="0">
                <a:latin typeface="Arial" panose="020B0604020202020204" pitchFamily="34" charset="0"/>
                <a:cs typeface="Arial" panose="020B0604020202020204" pitchFamily="34" charset="0"/>
              </a:rPr>
              <a:t>Foster diversity and inclusion in the imagery, messaging, and detection of skin cancer. </a:t>
            </a:r>
            <a:endParaRPr lang="en-US" sz="2400" dirty="0">
              <a:latin typeface="Arial" panose="020B0604020202020204" pitchFamily="34" charset="0"/>
              <a:cs typeface="Arial" panose="020B0604020202020204" pitchFamily="34" charset="0"/>
            </a:endParaRPr>
          </a:p>
        </p:txBody>
      </p:sp>
      <p:pic>
        <p:nvPicPr>
          <p:cNvPr id="1027" name="Picture 3">
            <a:extLst>
              <a:ext uri="{FF2B5EF4-FFF2-40B4-BE49-F238E27FC236}">
                <a16:creationId xmlns:a16="http://schemas.microsoft.com/office/drawing/2014/main" id="{7CBC2E0D-83FD-BF58-A581-CE7C292EC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24" b="40892"/>
          <a:stretch/>
        </p:blipFill>
        <p:spPr bwMode="auto">
          <a:xfrm>
            <a:off x="7463790" y="1634490"/>
            <a:ext cx="4457700" cy="441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457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A93E-EDE5-C3A3-6F7C-D917E3AA2DC3}"/>
              </a:ext>
            </a:extLst>
          </p:cNvPr>
          <p:cNvSpPr>
            <a:spLocks noGrp="1"/>
          </p:cNvSpPr>
          <p:nvPr>
            <p:ph type="title"/>
          </p:nvPr>
        </p:nvSpPr>
        <p:spPr/>
        <p:txBody>
          <a:bodyPr/>
          <a:lstStyle/>
          <a:p>
            <a:r>
              <a:rPr lang="en-US" dirty="0"/>
              <a:t>Gaps in evidence to support policy</a:t>
            </a:r>
            <a:endParaRPr lang="en-IE" dirty="0"/>
          </a:p>
        </p:txBody>
      </p:sp>
      <p:sp>
        <p:nvSpPr>
          <p:cNvPr id="3" name="Slide Number Placeholder 2">
            <a:extLst>
              <a:ext uri="{FF2B5EF4-FFF2-40B4-BE49-F238E27FC236}">
                <a16:creationId xmlns:a16="http://schemas.microsoft.com/office/drawing/2014/main" id="{E8AAE8E8-11AF-5D52-8A11-73A9A1F6D5E1}"/>
              </a:ext>
            </a:extLst>
          </p:cNvPr>
          <p:cNvSpPr>
            <a:spLocks noGrp="1"/>
          </p:cNvSpPr>
          <p:nvPr>
            <p:ph type="sldNum" sz="quarter" idx="12"/>
          </p:nvPr>
        </p:nvSpPr>
        <p:spPr/>
        <p:txBody>
          <a:bodyPr/>
          <a:lstStyle/>
          <a:p>
            <a:fld id="{D2CD9A56-C712-6847-8B66-2BAFDB96E9F4}" type="slidenum">
              <a:rPr lang="en-US" smtClean="0"/>
              <a:t>16</a:t>
            </a:fld>
            <a:endParaRPr lang="en-US" dirty="0"/>
          </a:p>
        </p:txBody>
      </p:sp>
      <p:sp>
        <p:nvSpPr>
          <p:cNvPr id="5" name="TextBox 4">
            <a:extLst>
              <a:ext uri="{FF2B5EF4-FFF2-40B4-BE49-F238E27FC236}">
                <a16:creationId xmlns:a16="http://schemas.microsoft.com/office/drawing/2014/main" id="{878CE417-9580-D756-AC1F-4601A960EAE3}"/>
              </a:ext>
            </a:extLst>
          </p:cNvPr>
          <p:cNvSpPr txBox="1"/>
          <p:nvPr/>
        </p:nvSpPr>
        <p:spPr>
          <a:xfrm>
            <a:off x="444780" y="1230690"/>
            <a:ext cx="6733260" cy="6001643"/>
          </a:xfrm>
          <a:prstGeom prst="rect">
            <a:avLst/>
          </a:prstGeom>
          <a:noFill/>
        </p:spPr>
        <p:txBody>
          <a:bodyPr wrap="square">
            <a:spAutoFit/>
          </a:bodyPr>
          <a:lstStyle/>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Whether the sunburn that young people experience is mild, moderate or severe. </a:t>
            </a:r>
          </a:p>
          <a:p>
            <a:pPr marL="342900" indent="-342900">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Whether children use sun protection appropriately (for example, do they use sunscreen with a high-enough factor and wear hats that cover their ears and necks?).</a:t>
            </a:r>
          </a:p>
          <a:p>
            <a:pPr marL="342900" indent="-342900">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How children’s sun safety </a:t>
            </a:r>
            <a:r>
              <a:rPr lang="en-US" sz="2000" dirty="0" err="1">
                <a:latin typeface="Arial" panose="020B0604020202020204" pitchFamily="34" charset="0"/>
                <a:cs typeface="Arial" panose="020B0604020202020204" pitchFamily="34" charset="0"/>
              </a:rPr>
              <a:t>behaviour</a:t>
            </a:r>
            <a:r>
              <a:rPr lang="en-US" sz="2000" dirty="0">
                <a:latin typeface="Arial" panose="020B0604020202020204" pitchFamily="34" charset="0"/>
                <a:cs typeface="Arial" panose="020B0604020202020204" pitchFamily="34" charset="0"/>
              </a:rPr>
              <a:t> is influenced by their family, friends and school and by their experiences online.</a:t>
            </a:r>
          </a:p>
          <a:p>
            <a:pPr marL="342900" indent="-342900">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How tanning and sunbeds are marketed and promoted to young people.</a:t>
            </a:r>
          </a:p>
          <a:p>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GB" sz="2000" dirty="0">
                <a:latin typeface="Arial" panose="020B0604020202020204" pitchFamily="34" charset="0"/>
                <a:cs typeface="Arial" panose="020B0604020202020204" pitchFamily="34" charset="0"/>
              </a:rPr>
              <a:t>Longitudinal or trend data on UV safety behaviour (potential of including variables in the new wave of Growing up in Ireland to support monitoring of trends over time). </a:t>
            </a:r>
            <a:endParaRPr lang="en-IE" sz="2000" dirty="0">
              <a:latin typeface="Arial" panose="020B0604020202020204" pitchFamily="34" charset="0"/>
              <a:cs typeface="Arial" panose="020B0604020202020204" pitchFamily="34" charset="0"/>
            </a:endParaRPr>
          </a:p>
          <a:p>
            <a:endParaRPr lang="en-IE"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288C479-BA80-C8DE-9049-0095469E599C}"/>
              </a:ext>
            </a:extLst>
          </p:cNvPr>
          <p:cNvPicPr>
            <a:picLocks noChangeAspect="1"/>
          </p:cNvPicPr>
          <p:nvPr/>
        </p:nvPicPr>
        <p:blipFill rotWithShape="1">
          <a:blip r:embed="rId2"/>
          <a:srcRect l="3490" t="1059" r="1943"/>
          <a:stretch/>
        </p:blipFill>
        <p:spPr>
          <a:xfrm>
            <a:off x="7565544" y="1230690"/>
            <a:ext cx="3256157" cy="4805984"/>
          </a:xfrm>
          <a:prstGeom prst="rect">
            <a:avLst/>
          </a:prstGeom>
        </p:spPr>
      </p:pic>
    </p:spTree>
    <p:extLst>
      <p:ext uri="{BB962C8B-B14F-4D97-AF65-F5344CB8AC3E}">
        <p14:creationId xmlns:p14="http://schemas.microsoft.com/office/powerpoint/2010/main" val="2406742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DCA60C-B9C5-3E14-ED84-2DF5A7D891CA}"/>
              </a:ext>
            </a:extLst>
          </p:cNvPr>
          <p:cNvSpPr>
            <a:spLocks noGrp="1"/>
          </p:cNvSpPr>
          <p:nvPr>
            <p:ph type="title"/>
          </p:nvPr>
        </p:nvSpPr>
        <p:spPr/>
        <p:txBody>
          <a:bodyPr/>
          <a:lstStyle/>
          <a:p>
            <a:r>
              <a:rPr lang="en-US" dirty="0"/>
              <a:t>National Skin Cancer Prevention Plan 2023- 2026</a:t>
            </a:r>
            <a:endParaRPr lang="en-IE" dirty="0"/>
          </a:p>
        </p:txBody>
      </p:sp>
      <p:sp>
        <p:nvSpPr>
          <p:cNvPr id="3" name="Slide Number Placeholder 2">
            <a:extLst>
              <a:ext uri="{FF2B5EF4-FFF2-40B4-BE49-F238E27FC236}">
                <a16:creationId xmlns:a16="http://schemas.microsoft.com/office/drawing/2014/main" id="{D5909C4B-88E0-41D1-AC3C-369D3099D346}"/>
              </a:ext>
            </a:extLst>
          </p:cNvPr>
          <p:cNvSpPr>
            <a:spLocks noGrp="1"/>
          </p:cNvSpPr>
          <p:nvPr>
            <p:ph type="sldNum" sz="quarter" idx="12"/>
          </p:nvPr>
        </p:nvSpPr>
        <p:spPr/>
        <p:txBody>
          <a:bodyPr/>
          <a:lstStyle/>
          <a:p>
            <a:fld id="{D2CD9A56-C712-6847-8B66-2BAFDB96E9F4}" type="slidenum">
              <a:rPr lang="en-US" smtClean="0"/>
              <a:pPr/>
              <a:t>17</a:t>
            </a:fld>
            <a:endParaRPr lang="en-US" dirty="0"/>
          </a:p>
        </p:txBody>
      </p:sp>
      <p:pic>
        <p:nvPicPr>
          <p:cNvPr id="6" name="Picture 5">
            <a:extLst>
              <a:ext uri="{FF2B5EF4-FFF2-40B4-BE49-F238E27FC236}">
                <a16:creationId xmlns:a16="http://schemas.microsoft.com/office/drawing/2014/main" id="{4D5E77D2-F018-38B0-B602-4F224BECA11F}"/>
              </a:ext>
            </a:extLst>
          </p:cNvPr>
          <p:cNvPicPr>
            <a:picLocks noChangeAspect="1"/>
          </p:cNvPicPr>
          <p:nvPr/>
        </p:nvPicPr>
        <p:blipFill rotWithShape="1">
          <a:blip r:embed="rId3"/>
          <a:srcRect l="1357" r="1995"/>
          <a:stretch/>
        </p:blipFill>
        <p:spPr>
          <a:xfrm>
            <a:off x="2481983" y="1065852"/>
            <a:ext cx="5820936" cy="5436445"/>
          </a:xfrm>
          <a:prstGeom prst="rect">
            <a:avLst/>
          </a:prstGeom>
        </p:spPr>
      </p:pic>
      <p:sp>
        <p:nvSpPr>
          <p:cNvPr id="2" name="TextBox 1">
            <a:extLst>
              <a:ext uri="{FF2B5EF4-FFF2-40B4-BE49-F238E27FC236}">
                <a16:creationId xmlns:a16="http://schemas.microsoft.com/office/drawing/2014/main" id="{42DC6C2B-3E46-5FB8-09C2-984B66A6D12C}"/>
              </a:ext>
            </a:extLst>
          </p:cNvPr>
          <p:cNvSpPr txBox="1"/>
          <p:nvPr/>
        </p:nvSpPr>
        <p:spPr>
          <a:xfrm>
            <a:off x="2297430" y="2640330"/>
            <a:ext cx="6137910" cy="902970"/>
          </a:xfrm>
          <a:prstGeom prst="rect">
            <a:avLst/>
          </a:prstGeom>
          <a:noFill/>
          <a:ln w="28575">
            <a:solidFill>
              <a:schemeClr val="accent1"/>
            </a:solidFill>
          </a:ln>
        </p:spPr>
        <p:txBody>
          <a:bodyPr wrap="square" rtlCol="0">
            <a:spAutoFit/>
          </a:bodyPr>
          <a:lstStyle/>
          <a:p>
            <a:endParaRPr lang="en-IE" dirty="0"/>
          </a:p>
        </p:txBody>
      </p:sp>
    </p:spTree>
    <p:extLst>
      <p:ext uri="{BB962C8B-B14F-4D97-AF65-F5344CB8AC3E}">
        <p14:creationId xmlns:p14="http://schemas.microsoft.com/office/powerpoint/2010/main" val="3242554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365E-0C1A-DF8B-E570-CD9CDE99FED8}"/>
              </a:ext>
            </a:extLst>
          </p:cNvPr>
          <p:cNvSpPr>
            <a:spLocks noGrp="1"/>
          </p:cNvSpPr>
          <p:nvPr>
            <p:ph type="title"/>
          </p:nvPr>
        </p:nvSpPr>
        <p:spPr/>
        <p:txBody>
          <a:bodyPr/>
          <a:lstStyle/>
          <a:p>
            <a:r>
              <a:rPr lang="en-US" dirty="0"/>
              <a:t>New Research</a:t>
            </a:r>
            <a:endParaRPr lang="en-IE" dirty="0"/>
          </a:p>
        </p:txBody>
      </p:sp>
      <p:sp>
        <p:nvSpPr>
          <p:cNvPr id="3" name="Slide Number Placeholder 2">
            <a:extLst>
              <a:ext uri="{FF2B5EF4-FFF2-40B4-BE49-F238E27FC236}">
                <a16:creationId xmlns:a16="http://schemas.microsoft.com/office/drawing/2014/main" id="{B0BDF249-BB0A-1099-FD64-E76F8D126258}"/>
              </a:ext>
            </a:extLst>
          </p:cNvPr>
          <p:cNvSpPr>
            <a:spLocks noGrp="1"/>
          </p:cNvSpPr>
          <p:nvPr>
            <p:ph type="sldNum" sz="quarter" idx="12"/>
          </p:nvPr>
        </p:nvSpPr>
        <p:spPr/>
        <p:txBody>
          <a:bodyPr/>
          <a:lstStyle/>
          <a:p>
            <a:fld id="{D2CD9A56-C712-6847-8B66-2BAFDB96E9F4}" type="slidenum">
              <a:rPr lang="en-US" smtClean="0"/>
              <a:t>18</a:t>
            </a:fld>
            <a:endParaRPr lang="en-US" dirty="0"/>
          </a:p>
        </p:txBody>
      </p:sp>
      <p:sp>
        <p:nvSpPr>
          <p:cNvPr id="4" name="TextBox 3">
            <a:extLst>
              <a:ext uri="{FF2B5EF4-FFF2-40B4-BE49-F238E27FC236}">
                <a16:creationId xmlns:a16="http://schemas.microsoft.com/office/drawing/2014/main" id="{F634A943-5E8F-618F-A266-63925B5CA7D1}"/>
              </a:ext>
            </a:extLst>
          </p:cNvPr>
          <p:cNvSpPr txBox="1"/>
          <p:nvPr/>
        </p:nvSpPr>
        <p:spPr>
          <a:xfrm>
            <a:off x="547650" y="1440000"/>
            <a:ext cx="4792980" cy="4370427"/>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Systematic Review level data suggest that secondary level educational programs on skin cancer prevention can be successful and should incorporate evidence-based teaching and learning strategies to achieve the greatest impact (</a:t>
            </a:r>
            <a:r>
              <a:rPr lang="en-US" sz="2000" dirty="0" err="1">
                <a:latin typeface="Arial" panose="020B0604020202020204" pitchFamily="34" charset="0"/>
                <a:cs typeface="Arial" panose="020B0604020202020204" pitchFamily="34" charset="0"/>
              </a:rPr>
              <a:t>Calco</a:t>
            </a:r>
            <a:r>
              <a:rPr lang="en-US" sz="2000" dirty="0">
                <a:latin typeface="Arial" panose="020B0604020202020204" pitchFamily="34" charset="0"/>
                <a:cs typeface="Arial" panose="020B0604020202020204" pitchFamily="34" charset="0"/>
              </a:rPr>
              <a:t> et al, 2023).</a:t>
            </a:r>
          </a:p>
          <a:p>
            <a:pPr marL="342900" indent="-342900">
              <a:buFont typeface="Wingdings" panose="05000000000000000000" pitchFamily="2" charset="2"/>
              <a:buChar char="q"/>
            </a:pPr>
            <a:endParaRPr lang="en-US"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US" sz="2000" dirty="0">
                <a:latin typeface="Arial" panose="020B0604020202020204" pitchFamily="34" charset="0"/>
                <a:cs typeface="Arial" panose="020B0604020202020204" pitchFamily="34" charset="0"/>
              </a:rPr>
              <a:t>Discussing the effects of UV radiation on premature aging has been shown to have a specific motivational effect on the adolescent population to practice </a:t>
            </a:r>
            <a:r>
              <a:rPr lang="en-US" sz="2000" dirty="0" err="1">
                <a:latin typeface="Arial" panose="020B0604020202020204" pitchFamily="34" charset="0"/>
                <a:cs typeface="Arial" panose="020B0604020202020204" pitchFamily="34" charset="0"/>
              </a:rPr>
              <a:t>sunsmart</a:t>
            </a:r>
            <a:r>
              <a:rPr lang="en-US" sz="2000" dirty="0">
                <a:latin typeface="Arial" panose="020B0604020202020204" pitchFamily="34" charset="0"/>
                <a:cs typeface="Arial" panose="020B0604020202020204" pitchFamily="34" charset="0"/>
              </a:rPr>
              <a:t> behaviors.</a:t>
            </a:r>
          </a:p>
          <a:p>
            <a:endParaRPr lang="en-US" dirty="0"/>
          </a:p>
        </p:txBody>
      </p:sp>
      <p:pic>
        <p:nvPicPr>
          <p:cNvPr id="8" name="Picture 7">
            <a:extLst>
              <a:ext uri="{FF2B5EF4-FFF2-40B4-BE49-F238E27FC236}">
                <a16:creationId xmlns:a16="http://schemas.microsoft.com/office/drawing/2014/main" id="{9D75D686-8C43-0395-6C2F-59B530CDF76E}"/>
              </a:ext>
            </a:extLst>
          </p:cNvPr>
          <p:cNvPicPr>
            <a:picLocks noChangeAspect="1"/>
          </p:cNvPicPr>
          <p:nvPr/>
        </p:nvPicPr>
        <p:blipFill>
          <a:blip r:embed="rId3"/>
          <a:stretch>
            <a:fillRect/>
          </a:stretch>
        </p:blipFill>
        <p:spPr>
          <a:xfrm>
            <a:off x="6187706" y="692790"/>
            <a:ext cx="4053573" cy="5663560"/>
          </a:xfrm>
          <a:prstGeom prst="rect">
            <a:avLst/>
          </a:prstGeom>
          <a:ln w="9525">
            <a:solidFill>
              <a:schemeClr val="tx1"/>
            </a:solidFill>
          </a:ln>
        </p:spPr>
      </p:pic>
    </p:spTree>
    <p:extLst>
      <p:ext uri="{BB962C8B-B14F-4D97-AF65-F5344CB8AC3E}">
        <p14:creationId xmlns:p14="http://schemas.microsoft.com/office/powerpoint/2010/main" val="231771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F31B-B733-51F5-81F0-7D0A0A4FC221}"/>
              </a:ext>
            </a:extLst>
          </p:cNvPr>
          <p:cNvSpPr>
            <a:spLocks noGrp="1"/>
          </p:cNvSpPr>
          <p:nvPr>
            <p:ph type="title"/>
          </p:nvPr>
        </p:nvSpPr>
        <p:spPr/>
        <p:txBody>
          <a:bodyPr/>
          <a:lstStyle/>
          <a:p>
            <a:r>
              <a:rPr lang="en-US" dirty="0"/>
              <a:t>US Preventative Services Task force: Behavioral Counseling</a:t>
            </a:r>
            <a:br>
              <a:rPr lang="en-US" b="0" i="0" dirty="0">
                <a:solidFill>
                  <a:srgbClr val="003D79"/>
                </a:solidFill>
                <a:effectLst/>
                <a:latin typeface="Montserrat Semibold" panose="020B0604020202020204" pitchFamily="2" charset="0"/>
              </a:rPr>
            </a:br>
            <a:br>
              <a:rPr lang="en-US" b="0" i="0" dirty="0">
                <a:solidFill>
                  <a:srgbClr val="003D79"/>
                </a:solidFill>
                <a:effectLst/>
                <a:latin typeface="Montserrat Semibold" panose="020B0604020202020204" pitchFamily="2" charset="0"/>
              </a:rPr>
            </a:br>
            <a:endParaRPr lang="en-IE" dirty="0"/>
          </a:p>
        </p:txBody>
      </p:sp>
      <p:sp>
        <p:nvSpPr>
          <p:cNvPr id="3" name="Slide Number Placeholder 2">
            <a:extLst>
              <a:ext uri="{FF2B5EF4-FFF2-40B4-BE49-F238E27FC236}">
                <a16:creationId xmlns:a16="http://schemas.microsoft.com/office/drawing/2014/main" id="{34B4EBD2-08A9-0DF3-4316-8668C468AAA1}"/>
              </a:ext>
            </a:extLst>
          </p:cNvPr>
          <p:cNvSpPr>
            <a:spLocks noGrp="1"/>
          </p:cNvSpPr>
          <p:nvPr>
            <p:ph type="sldNum" sz="quarter" idx="12"/>
          </p:nvPr>
        </p:nvSpPr>
        <p:spPr/>
        <p:txBody>
          <a:bodyPr/>
          <a:lstStyle/>
          <a:p>
            <a:fld id="{D2CD9A56-C712-6847-8B66-2BAFDB96E9F4}" type="slidenum">
              <a:rPr lang="en-US" smtClean="0"/>
              <a:t>19</a:t>
            </a:fld>
            <a:endParaRPr lang="en-US" dirty="0"/>
          </a:p>
        </p:txBody>
      </p:sp>
      <p:pic>
        <p:nvPicPr>
          <p:cNvPr id="5" name="Picture 4">
            <a:extLst>
              <a:ext uri="{FF2B5EF4-FFF2-40B4-BE49-F238E27FC236}">
                <a16:creationId xmlns:a16="http://schemas.microsoft.com/office/drawing/2014/main" id="{5A7B131B-3D90-0E85-15C2-9697D0B15CFD}"/>
              </a:ext>
            </a:extLst>
          </p:cNvPr>
          <p:cNvPicPr>
            <a:picLocks noChangeAspect="1"/>
          </p:cNvPicPr>
          <p:nvPr/>
        </p:nvPicPr>
        <p:blipFill>
          <a:blip r:embed="rId3"/>
          <a:stretch>
            <a:fillRect/>
          </a:stretch>
        </p:blipFill>
        <p:spPr>
          <a:xfrm>
            <a:off x="733387" y="1689100"/>
            <a:ext cx="10353675" cy="4667250"/>
          </a:xfrm>
          <a:prstGeom prst="rect">
            <a:avLst/>
          </a:prstGeom>
        </p:spPr>
      </p:pic>
    </p:spTree>
    <p:extLst>
      <p:ext uri="{BB962C8B-B14F-4D97-AF65-F5344CB8AC3E}">
        <p14:creationId xmlns:p14="http://schemas.microsoft.com/office/powerpoint/2010/main" val="1212026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94F7-537C-EC4F-B63A-DF6FE600CE90}"/>
              </a:ext>
            </a:extLst>
          </p:cNvPr>
          <p:cNvSpPr>
            <a:spLocks noGrp="1"/>
          </p:cNvSpPr>
          <p:nvPr>
            <p:ph type="title"/>
          </p:nvPr>
        </p:nvSpPr>
        <p:spPr/>
        <p:txBody>
          <a:bodyPr>
            <a:noAutofit/>
          </a:bodyPr>
          <a:lstStyle/>
          <a:p>
            <a:r>
              <a:rPr lang="en-GB" dirty="0"/>
              <a:t>Policy Context</a:t>
            </a:r>
            <a:endParaRPr lang="en-US" sz="3200" dirty="0">
              <a:solidFill>
                <a:schemeClr val="bg1"/>
              </a:solidFill>
            </a:endParaRPr>
          </a:p>
        </p:txBody>
      </p:sp>
      <p:sp>
        <p:nvSpPr>
          <p:cNvPr id="8" name="Slide Number Placeholder 23">
            <a:extLst>
              <a:ext uri="{FF2B5EF4-FFF2-40B4-BE49-F238E27FC236}">
                <a16:creationId xmlns:a16="http://schemas.microsoft.com/office/drawing/2014/main" id="{CD52CA21-E23C-46F9-BED6-3744D56A8ADC}"/>
              </a:ext>
            </a:extLst>
          </p:cNvPr>
          <p:cNvSpPr>
            <a:spLocks noGrp="1"/>
          </p:cNvSpPr>
          <p:nvPr>
            <p:ph type="sldNum" sz="quarter" idx="12"/>
          </p:nvPr>
        </p:nvSpPr>
        <p:spPr/>
        <p:txBody>
          <a:bodyPr/>
          <a:lstStyle/>
          <a:p>
            <a:fld id="{D2CD9A56-C712-6847-8B66-2BAFDB96E9F4}" type="slidenum">
              <a:rPr lang="en-US" smtClean="0"/>
              <a:t>2</a:t>
            </a:fld>
            <a:endParaRPr lang="en-US" dirty="0"/>
          </a:p>
        </p:txBody>
      </p:sp>
      <p:sp>
        <p:nvSpPr>
          <p:cNvPr id="3" name="Text Placeholder 2">
            <a:extLst>
              <a:ext uri="{FF2B5EF4-FFF2-40B4-BE49-F238E27FC236}">
                <a16:creationId xmlns:a16="http://schemas.microsoft.com/office/drawing/2014/main" id="{B1EC4FAE-BE68-6BB6-CEA0-8DDD42AA99A1}"/>
              </a:ext>
            </a:extLst>
          </p:cNvPr>
          <p:cNvSpPr>
            <a:spLocks noGrp="1"/>
          </p:cNvSpPr>
          <p:nvPr>
            <p:ph type="body" idx="4294967295"/>
          </p:nvPr>
        </p:nvSpPr>
        <p:spPr>
          <a:xfrm>
            <a:off x="604800" y="1439863"/>
            <a:ext cx="6219825" cy="5053012"/>
          </a:xfrm>
        </p:spPr>
        <p:txBody>
          <a:bodyPr>
            <a:normAutofit lnSpcReduction="10000"/>
          </a:bodyPr>
          <a:lstStyle/>
          <a:p>
            <a:r>
              <a:rPr lang="en-US" sz="2800" b="0" dirty="0">
                <a:cs typeface="Arial" panose="020B0604020202020204" pitchFamily="34" charset="0"/>
              </a:rPr>
              <a:t>A report &amp; easy </a:t>
            </a:r>
            <a:r>
              <a:rPr lang="en-US" dirty="0">
                <a:cs typeface="Arial" panose="020B0604020202020204" pitchFamily="34" charset="0"/>
              </a:rPr>
              <a:t>read summary </a:t>
            </a:r>
            <a:r>
              <a:rPr lang="en-US" sz="2800" b="0" dirty="0">
                <a:cs typeface="Arial" panose="020B0604020202020204" pitchFamily="34" charset="0"/>
              </a:rPr>
              <a:t>was developed to support the implementation of the Skin Cancer Prevention Plan 2019-2022</a:t>
            </a:r>
          </a:p>
          <a:p>
            <a:endParaRPr lang="en-US" dirty="0">
              <a:cs typeface="Arial" panose="020B0604020202020204" pitchFamily="34" charset="0"/>
            </a:endParaRPr>
          </a:p>
          <a:p>
            <a:pPr marL="0" indent="0">
              <a:buNone/>
            </a:pPr>
            <a:r>
              <a:rPr lang="en-US" dirty="0">
                <a:cs typeface="Arial" panose="020B0604020202020204" pitchFamily="34" charset="0"/>
              </a:rPr>
              <a:t>Action Area 3: Children and Young People </a:t>
            </a:r>
          </a:p>
          <a:p>
            <a:pPr marL="0" indent="0">
              <a:buNone/>
            </a:pPr>
            <a:r>
              <a:rPr lang="en-US" i="1" dirty="0"/>
              <a:t>“Develop a comprehensive profile of school-children’s risk and protective </a:t>
            </a:r>
            <a:r>
              <a:rPr lang="en-US" i="1" dirty="0" err="1"/>
              <a:t>behaviours</a:t>
            </a:r>
            <a:r>
              <a:rPr lang="en-US" i="1" dirty="0"/>
              <a:t> relating to UV exposure to inform the implementation of the plan.”</a:t>
            </a:r>
            <a:endParaRPr lang="en-US" i="1" dirty="0">
              <a:cs typeface="Arial" panose="020B0604020202020204" pitchFamily="34" charset="0"/>
            </a:endParaRPr>
          </a:p>
          <a:p>
            <a:endParaRPr lang="en-GB" b="1" dirty="0"/>
          </a:p>
        </p:txBody>
      </p:sp>
      <p:pic>
        <p:nvPicPr>
          <p:cNvPr id="5" name="Picture 4" descr="A picture containing text, clothing, screenshot, outdoor&#10;&#10;Description automatically generated">
            <a:extLst>
              <a:ext uri="{FF2B5EF4-FFF2-40B4-BE49-F238E27FC236}">
                <a16:creationId xmlns:a16="http://schemas.microsoft.com/office/drawing/2014/main" id="{01694BDE-5B2E-41B7-A2F7-C99550C21A2F}"/>
              </a:ext>
            </a:extLst>
          </p:cNvPr>
          <p:cNvPicPr>
            <a:picLocks noChangeAspect="1"/>
          </p:cNvPicPr>
          <p:nvPr/>
        </p:nvPicPr>
        <p:blipFill>
          <a:blip r:embed="rId3"/>
          <a:stretch>
            <a:fillRect/>
          </a:stretch>
        </p:blipFill>
        <p:spPr>
          <a:xfrm>
            <a:off x="7224271" y="1373202"/>
            <a:ext cx="3436296" cy="4675797"/>
          </a:xfrm>
          <a:prstGeom prst="rect">
            <a:avLst/>
          </a:prstGeom>
        </p:spPr>
      </p:pic>
    </p:spTree>
    <p:extLst>
      <p:ext uri="{BB962C8B-B14F-4D97-AF65-F5344CB8AC3E}">
        <p14:creationId xmlns:p14="http://schemas.microsoft.com/office/powerpoint/2010/main" val="4049290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CF5B9-4CC9-6153-12E3-D67AD88C19E8}"/>
              </a:ext>
            </a:extLst>
          </p:cNvPr>
          <p:cNvSpPr>
            <a:spLocks noGrp="1"/>
          </p:cNvSpPr>
          <p:nvPr>
            <p:ph type="title"/>
          </p:nvPr>
        </p:nvSpPr>
        <p:spPr/>
        <p:txBody>
          <a:bodyPr/>
          <a:lstStyle/>
          <a:p>
            <a:r>
              <a:rPr lang="en-US" dirty="0"/>
              <a:t>Acknowledgements </a:t>
            </a:r>
            <a:endParaRPr lang="en-IE" dirty="0"/>
          </a:p>
        </p:txBody>
      </p:sp>
      <p:sp>
        <p:nvSpPr>
          <p:cNvPr id="3" name="Slide Number Placeholder 2">
            <a:extLst>
              <a:ext uri="{FF2B5EF4-FFF2-40B4-BE49-F238E27FC236}">
                <a16:creationId xmlns:a16="http://schemas.microsoft.com/office/drawing/2014/main" id="{1557490E-0E81-F83A-5E12-B3A9AD5D7F54}"/>
              </a:ext>
            </a:extLst>
          </p:cNvPr>
          <p:cNvSpPr>
            <a:spLocks noGrp="1"/>
          </p:cNvSpPr>
          <p:nvPr>
            <p:ph type="sldNum" sz="quarter" idx="12"/>
          </p:nvPr>
        </p:nvSpPr>
        <p:spPr/>
        <p:txBody>
          <a:bodyPr/>
          <a:lstStyle/>
          <a:p>
            <a:fld id="{D2CD9A56-C712-6847-8B66-2BAFDB96E9F4}" type="slidenum">
              <a:rPr lang="en-US" smtClean="0"/>
              <a:t>20</a:t>
            </a:fld>
            <a:endParaRPr lang="en-US" dirty="0"/>
          </a:p>
        </p:txBody>
      </p:sp>
      <p:sp>
        <p:nvSpPr>
          <p:cNvPr id="5" name="TextBox 4">
            <a:extLst>
              <a:ext uri="{FF2B5EF4-FFF2-40B4-BE49-F238E27FC236}">
                <a16:creationId xmlns:a16="http://schemas.microsoft.com/office/drawing/2014/main" id="{30955214-AA46-4820-CF1A-2B9418F090C6}"/>
              </a:ext>
            </a:extLst>
          </p:cNvPr>
          <p:cNvSpPr txBox="1"/>
          <p:nvPr/>
        </p:nvSpPr>
        <p:spPr>
          <a:xfrm>
            <a:off x="874394" y="1636057"/>
            <a:ext cx="10098405" cy="1685846"/>
          </a:xfrm>
          <a:prstGeom prst="rect">
            <a:avLst/>
          </a:prstGeom>
          <a:noFill/>
        </p:spPr>
        <p:txBody>
          <a:bodyPr wrap="square">
            <a:spAutoFit/>
          </a:bodyPr>
          <a:lstStyle/>
          <a:p>
            <a:pPr marL="0" indent="0">
              <a:lnSpc>
                <a:spcPct val="150000"/>
              </a:lnSpc>
              <a:buNone/>
            </a:pPr>
            <a:r>
              <a:rPr lang="en-GB" sz="2400" dirty="0">
                <a:latin typeface="Arial" panose="020B0604020202020204" pitchFamily="34" charset="0"/>
                <a:cs typeface="Arial" panose="020B0604020202020204" pitchFamily="34" charset="0"/>
              </a:rPr>
              <a:t>Professor Saoirse Nic Gabhainn, HBSC Principal Investigator </a:t>
            </a:r>
          </a:p>
          <a:p>
            <a:pPr marL="0" indent="0">
              <a:lnSpc>
                <a:spcPct val="150000"/>
              </a:lnSpc>
              <a:buNone/>
            </a:pPr>
            <a:r>
              <a:rPr lang="en-GB" sz="2400" dirty="0" err="1">
                <a:latin typeface="Arial" panose="020B0604020202020204" pitchFamily="34" charset="0"/>
                <a:cs typeface="Arial" panose="020B0604020202020204" pitchFamily="34" charset="0"/>
              </a:rPr>
              <a:t>Dr.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András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Költő</a:t>
            </a:r>
            <a:r>
              <a:rPr lang="en-GB" sz="2400" dirty="0">
                <a:latin typeface="Arial" panose="020B0604020202020204" pitchFamily="34" charset="0"/>
                <a:cs typeface="Arial" panose="020B0604020202020204" pitchFamily="34" charset="0"/>
              </a:rPr>
              <a:t>, HBSC Researcher &amp; Co-author on report</a:t>
            </a:r>
          </a:p>
          <a:p>
            <a:pPr marL="0" indent="0">
              <a:lnSpc>
                <a:spcPct val="150000"/>
              </a:lnSpc>
              <a:buNone/>
            </a:pPr>
            <a:r>
              <a:rPr lang="en-GB" sz="2400" dirty="0">
                <a:latin typeface="Arial" panose="020B0604020202020204" pitchFamily="34" charset="0"/>
                <a:cs typeface="Arial" panose="020B0604020202020204" pitchFamily="34" charset="0"/>
              </a:rPr>
              <a:t>Colleagues at IPH, Dr Helen McAvoy and Leah Friend</a:t>
            </a:r>
          </a:p>
        </p:txBody>
      </p:sp>
    </p:spTree>
    <p:extLst>
      <p:ext uri="{BB962C8B-B14F-4D97-AF65-F5344CB8AC3E}">
        <p14:creationId xmlns:p14="http://schemas.microsoft.com/office/powerpoint/2010/main" val="1849645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4AF389-1A18-418D-824E-66BD628310AB}"/>
              </a:ext>
            </a:extLst>
          </p:cNvPr>
          <p:cNvSpPr txBox="1">
            <a:spLocks/>
          </p:cNvSpPr>
          <p:nvPr/>
        </p:nvSpPr>
        <p:spPr>
          <a:xfrm>
            <a:off x="643467" y="321734"/>
            <a:ext cx="10905066" cy="1135737"/>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18000" b="1" i="0" kern="1200">
                <a:solidFill>
                  <a:schemeClr val="accent6"/>
                </a:solidFill>
                <a:latin typeface="Arial" panose="020B0604020202020204" pitchFamily="34" charset="0"/>
                <a:ea typeface="+mj-ea"/>
                <a:cs typeface="+mj-cs"/>
              </a:defRPr>
            </a:lvl1pPr>
          </a:lstStyle>
          <a:p>
            <a:endParaRPr lang="en-IE"/>
          </a:p>
        </p:txBody>
      </p:sp>
      <p:sp>
        <p:nvSpPr>
          <p:cNvPr id="8" name="Slide Number Placeholder 7">
            <a:extLst>
              <a:ext uri="{FF2B5EF4-FFF2-40B4-BE49-F238E27FC236}">
                <a16:creationId xmlns:a16="http://schemas.microsoft.com/office/drawing/2014/main" id="{9353E0AB-CEA9-4770-8159-6B49C155E9D1}"/>
              </a:ext>
            </a:extLst>
          </p:cNvPr>
          <p:cNvSpPr>
            <a:spLocks noGrp="1"/>
          </p:cNvSpPr>
          <p:nvPr>
            <p:ph type="sldNum" sz="quarter" idx="12"/>
          </p:nvPr>
        </p:nvSpPr>
        <p:spPr>
          <a:xfrm>
            <a:off x="9000000" y="6480000"/>
            <a:ext cx="2743200" cy="365125"/>
          </a:xfrm>
        </p:spPr>
        <p:txBody>
          <a:bodyPr/>
          <a:lstStyle/>
          <a:p>
            <a:r>
              <a:rPr lang="en-US" dirty="0"/>
              <a:t>		</a:t>
            </a:r>
          </a:p>
        </p:txBody>
      </p:sp>
      <p:sp>
        <p:nvSpPr>
          <p:cNvPr id="10" name="Slide Number Placeholder 23">
            <a:extLst>
              <a:ext uri="{FF2B5EF4-FFF2-40B4-BE49-F238E27FC236}">
                <a16:creationId xmlns:a16="http://schemas.microsoft.com/office/drawing/2014/main" id="{E3BF8B0B-375A-476A-9383-76FF7B3D49B7}"/>
              </a:ext>
            </a:extLst>
          </p:cNvPr>
          <p:cNvSpPr txBox="1">
            <a:spLocks/>
          </p:cNvSpPr>
          <p:nvPr/>
        </p:nvSpPr>
        <p:spPr>
          <a:xfrm>
            <a:off x="9000000" y="64800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CD9A56-C712-6847-8B66-2BAFDB96E9F4}" type="slidenum">
              <a:rPr lang="en-US" smtClean="0"/>
              <a:pPr/>
              <a:t>21</a:t>
            </a:fld>
            <a:endParaRPr lang="en-US" dirty="0"/>
          </a:p>
        </p:txBody>
      </p:sp>
      <p:sp>
        <p:nvSpPr>
          <p:cNvPr id="9" name="Shape 294">
            <a:extLst>
              <a:ext uri="{FF2B5EF4-FFF2-40B4-BE49-F238E27FC236}">
                <a16:creationId xmlns:a16="http://schemas.microsoft.com/office/drawing/2014/main" id="{5AB55682-E522-4971-9316-8BF95E5C5559}"/>
              </a:ext>
            </a:extLst>
          </p:cNvPr>
          <p:cNvSpPr txBox="1">
            <a:spLocks/>
          </p:cNvSpPr>
          <p:nvPr/>
        </p:nvSpPr>
        <p:spPr>
          <a:xfrm>
            <a:off x="2369438" y="648427"/>
            <a:ext cx="5561100" cy="1546500"/>
          </a:xfrm>
          <a:prstGeom prst="rect">
            <a:avLst/>
          </a:prstGeom>
        </p:spPr>
        <p:txBody>
          <a:bodyPr vert="horz" lIns="91425" tIns="91425" rIns="91425" bIns="91425" rtlCol="0" anchor="b" anchorCtr="0">
            <a:noAutofit/>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a:spcBef>
                <a:spcPts val="0"/>
              </a:spcBef>
            </a:pPr>
            <a:r>
              <a:rPr lang="en" sz="6000" b="1" dirty="0">
                <a:solidFill>
                  <a:schemeClr val="bg1"/>
                </a:solidFill>
                <a:cs typeface="Arial" panose="020B0604020202020204" pitchFamily="34" charset="0"/>
              </a:rPr>
              <a:t>Thank you</a:t>
            </a:r>
          </a:p>
        </p:txBody>
      </p:sp>
      <p:sp>
        <p:nvSpPr>
          <p:cNvPr id="11" name="Shape 295">
            <a:extLst>
              <a:ext uri="{FF2B5EF4-FFF2-40B4-BE49-F238E27FC236}">
                <a16:creationId xmlns:a16="http://schemas.microsoft.com/office/drawing/2014/main" id="{5CAD2476-FE43-491D-943C-1C7FE948742D}"/>
              </a:ext>
            </a:extLst>
          </p:cNvPr>
          <p:cNvSpPr txBox="1">
            <a:spLocks/>
          </p:cNvSpPr>
          <p:nvPr/>
        </p:nvSpPr>
        <p:spPr>
          <a:xfrm>
            <a:off x="2353006" y="2715366"/>
            <a:ext cx="5561100" cy="1046400"/>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Arial" panose="020B0604020202020204" pitchFamily="34" charset="0"/>
              <a:buNone/>
            </a:pPr>
            <a:r>
              <a:rPr lang="en" sz="4800" dirty="0">
                <a:solidFill>
                  <a:schemeClr val="bg1"/>
                </a:solidFill>
                <a:ea typeface="Arial"/>
                <a:cs typeface="Arial" panose="020B0604020202020204" pitchFamily="34" charset="0"/>
              </a:rPr>
              <a:t>Any questions?</a:t>
            </a:r>
          </a:p>
        </p:txBody>
      </p:sp>
      <p:sp>
        <p:nvSpPr>
          <p:cNvPr id="12" name="Shape 296">
            <a:extLst>
              <a:ext uri="{FF2B5EF4-FFF2-40B4-BE49-F238E27FC236}">
                <a16:creationId xmlns:a16="http://schemas.microsoft.com/office/drawing/2014/main" id="{D0BCE4B5-E282-4F0F-B848-2DE4706D508F}"/>
              </a:ext>
            </a:extLst>
          </p:cNvPr>
          <p:cNvSpPr txBox="1">
            <a:spLocks/>
          </p:cNvSpPr>
          <p:nvPr/>
        </p:nvSpPr>
        <p:spPr>
          <a:xfrm>
            <a:off x="2369438" y="4045744"/>
            <a:ext cx="7337308" cy="3198407"/>
          </a:xfrm>
          <a:prstGeom prst="rect">
            <a:avLst/>
          </a:prstGeom>
        </p:spPr>
        <p:txBody>
          <a:bodyPr vert="horz"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 typeface="Arial" panose="020B0604020202020204" pitchFamily="34" charset="0"/>
              <a:buNone/>
            </a:pPr>
            <a:endParaRPr lang="en-IE" sz="2400" dirty="0">
              <a:solidFill>
                <a:schemeClr val="bg1"/>
              </a:solidFill>
              <a:latin typeface="Arial"/>
              <a:ea typeface="Arial"/>
              <a:cs typeface="Arial"/>
            </a:endParaRPr>
          </a:p>
          <a:p>
            <a:pPr>
              <a:spcBef>
                <a:spcPts val="0"/>
              </a:spcBef>
              <a:buFont typeface="Arial" panose="020B0604020202020204" pitchFamily="34" charset="0"/>
              <a:buNone/>
            </a:pPr>
            <a:r>
              <a:rPr lang="en-IE" sz="2400" dirty="0">
                <a:solidFill>
                  <a:schemeClr val="bg1"/>
                </a:solidFill>
                <a:latin typeface="Arial"/>
                <a:ea typeface="Arial"/>
                <a:cs typeface="Arial"/>
              </a:rPr>
              <a:t>Email :    </a:t>
            </a:r>
            <a:r>
              <a:rPr lang="en-IE" sz="2400" b="1" dirty="0">
                <a:solidFill>
                  <a:schemeClr val="bg1"/>
                </a:solidFill>
                <a:latin typeface="Arial"/>
                <a:ea typeface="Arial"/>
                <a:cs typeface="Arial"/>
              </a:rPr>
              <a:t>lauren.rodriguez@publichealth.ie</a:t>
            </a:r>
            <a:endParaRPr lang="en-IE" b="1" dirty="0">
              <a:solidFill>
                <a:schemeClr val="bg1"/>
              </a:solidFill>
              <a:latin typeface="Arial"/>
              <a:ea typeface="Arial"/>
              <a:cs typeface="Arial"/>
            </a:endParaRPr>
          </a:p>
          <a:p>
            <a:pPr>
              <a:spcBef>
                <a:spcPts val="0"/>
              </a:spcBef>
              <a:buFont typeface="Arial" panose="020B0604020202020204" pitchFamily="34" charset="0"/>
              <a:buNone/>
            </a:pPr>
            <a:r>
              <a:rPr lang="en-IE" sz="2400" dirty="0">
                <a:solidFill>
                  <a:schemeClr val="bg1"/>
                </a:solidFill>
                <a:latin typeface="Arial"/>
                <a:ea typeface="Arial"/>
                <a:cs typeface="Arial"/>
              </a:rPr>
              <a:t> </a:t>
            </a:r>
          </a:p>
          <a:p>
            <a:pPr>
              <a:spcBef>
                <a:spcPts val="0"/>
              </a:spcBef>
              <a:buFont typeface="Arial" panose="020B0604020202020204" pitchFamily="34" charset="0"/>
              <a:buNone/>
            </a:pPr>
            <a:r>
              <a:rPr lang="en-IE" sz="2400" dirty="0">
                <a:solidFill>
                  <a:schemeClr val="bg1"/>
                </a:solidFill>
                <a:latin typeface="Arial"/>
                <a:ea typeface="Arial"/>
                <a:cs typeface="Arial"/>
              </a:rPr>
              <a:t>Web:       </a:t>
            </a:r>
            <a:r>
              <a:rPr lang="en-IE" sz="2400" b="1" dirty="0">
                <a:solidFill>
                  <a:schemeClr val="bg1"/>
                </a:solidFill>
                <a:latin typeface="Arial"/>
                <a:ea typeface="Arial"/>
                <a:cs typeface="Arial"/>
              </a:rPr>
              <a:t>www.publichealth.ie</a:t>
            </a:r>
          </a:p>
          <a:p>
            <a:pPr>
              <a:spcBef>
                <a:spcPts val="0"/>
              </a:spcBef>
              <a:buFont typeface="Arial" panose="020B0604020202020204" pitchFamily="34" charset="0"/>
              <a:buNone/>
            </a:pPr>
            <a:endParaRPr lang="en-IE" sz="2400" b="1" dirty="0">
              <a:solidFill>
                <a:schemeClr val="bg1"/>
              </a:solidFill>
              <a:latin typeface="Arial"/>
              <a:ea typeface="Arial"/>
              <a:cs typeface="Arial"/>
            </a:endParaRPr>
          </a:p>
          <a:p>
            <a:pPr>
              <a:spcBef>
                <a:spcPts val="0"/>
              </a:spcBef>
              <a:buFont typeface="Arial" panose="020B0604020202020204" pitchFamily="34" charset="0"/>
              <a:buNone/>
            </a:pPr>
            <a:endParaRPr lang="en-IE" sz="2400" dirty="0">
              <a:latin typeface="Arial"/>
              <a:ea typeface="Arial"/>
              <a:cs typeface="Arial"/>
            </a:endParaRPr>
          </a:p>
          <a:p>
            <a:pPr>
              <a:spcBef>
                <a:spcPts val="0"/>
              </a:spcBef>
              <a:buFont typeface="Arial" panose="020B0604020202020204" pitchFamily="34" charset="0"/>
              <a:buNone/>
            </a:pPr>
            <a:r>
              <a:rPr lang="en-IE" sz="2400" dirty="0">
                <a:latin typeface="Arial"/>
                <a:ea typeface="Arial"/>
                <a:cs typeface="Arial"/>
              </a:rPr>
              <a:t>        	    </a:t>
            </a:r>
            <a:r>
              <a:rPr lang="en-GB" sz="2400" b="1" dirty="0">
                <a:solidFill>
                  <a:schemeClr val="bg1"/>
                </a:solidFill>
                <a:latin typeface="Arial"/>
                <a:ea typeface="Arial"/>
                <a:cs typeface="Arial"/>
              </a:rPr>
              <a:t>www.twitter.com/publichealthie</a:t>
            </a:r>
            <a:endParaRPr lang="en-IE" sz="2400" b="1" dirty="0">
              <a:solidFill>
                <a:schemeClr val="bg1"/>
              </a:solidFill>
              <a:latin typeface="Arial"/>
              <a:ea typeface="Arial"/>
              <a:cs typeface="Arial"/>
            </a:endParaRPr>
          </a:p>
          <a:p>
            <a:pPr>
              <a:spcBef>
                <a:spcPts val="0"/>
              </a:spcBef>
              <a:buFont typeface="Arial" panose="020B0604020202020204" pitchFamily="34" charset="0"/>
              <a:buNone/>
            </a:pPr>
            <a:endParaRPr lang="en" sz="2400" dirty="0">
              <a:solidFill>
                <a:schemeClr val="tx1">
                  <a:lumMod val="50000"/>
                  <a:lumOff val="50000"/>
                </a:schemeClr>
              </a:solidFill>
              <a:latin typeface="Arial"/>
              <a:ea typeface="Arial"/>
              <a:cs typeface="Arial"/>
            </a:endParaRPr>
          </a:p>
        </p:txBody>
      </p:sp>
      <p:pic>
        <p:nvPicPr>
          <p:cNvPr id="13" name="Picture 12" descr="twitter15.jpg">
            <a:extLst>
              <a:ext uri="{FF2B5EF4-FFF2-40B4-BE49-F238E27FC236}">
                <a16:creationId xmlns:a16="http://schemas.microsoft.com/office/drawing/2014/main" id="{35E72EAA-58EE-4F12-AE7D-1F28F025473C}"/>
              </a:ext>
            </a:extLst>
          </p:cNvPr>
          <p:cNvPicPr>
            <a:picLocks noChangeAspect="1"/>
          </p:cNvPicPr>
          <p:nvPr/>
        </p:nvPicPr>
        <p:blipFill>
          <a:blip r:embed="rId3"/>
          <a:stretch>
            <a:fillRect/>
          </a:stretch>
        </p:blipFill>
        <p:spPr>
          <a:xfrm>
            <a:off x="2485254" y="5976152"/>
            <a:ext cx="576064" cy="576064"/>
          </a:xfrm>
          <a:prstGeom prst="rect">
            <a:avLst/>
          </a:prstGeom>
        </p:spPr>
      </p:pic>
    </p:spTree>
    <p:extLst>
      <p:ext uri="{BB962C8B-B14F-4D97-AF65-F5344CB8AC3E}">
        <p14:creationId xmlns:p14="http://schemas.microsoft.com/office/powerpoint/2010/main" val="287869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94F7-537C-EC4F-B63A-DF6FE600CE90}"/>
              </a:ext>
            </a:extLst>
          </p:cNvPr>
          <p:cNvSpPr>
            <a:spLocks noGrp="1"/>
          </p:cNvSpPr>
          <p:nvPr>
            <p:ph type="title"/>
          </p:nvPr>
        </p:nvSpPr>
        <p:spPr/>
        <p:txBody>
          <a:bodyPr>
            <a:noAutofit/>
          </a:bodyPr>
          <a:lstStyle/>
          <a:p>
            <a:r>
              <a:rPr lang="en-GB" sz="3200" dirty="0">
                <a:cs typeface="Arial" panose="020B0604020202020204" pitchFamily="34" charset="0"/>
              </a:rPr>
              <a:t>Methods</a:t>
            </a:r>
            <a:endParaRPr lang="en-US" sz="3200" dirty="0">
              <a:cs typeface="Arial" panose="020B0604020202020204" pitchFamily="34" charset="0"/>
            </a:endParaRPr>
          </a:p>
        </p:txBody>
      </p:sp>
      <p:sp>
        <p:nvSpPr>
          <p:cNvPr id="8" name="Slide Number Placeholder 7">
            <a:extLst>
              <a:ext uri="{FF2B5EF4-FFF2-40B4-BE49-F238E27FC236}">
                <a16:creationId xmlns:a16="http://schemas.microsoft.com/office/drawing/2014/main" id="{9353E0AB-CEA9-4770-8159-6B49C155E9D1}"/>
              </a:ext>
            </a:extLst>
          </p:cNvPr>
          <p:cNvSpPr>
            <a:spLocks noGrp="1"/>
          </p:cNvSpPr>
          <p:nvPr>
            <p:ph type="sldNum" sz="quarter" idx="12"/>
          </p:nvPr>
        </p:nvSpPr>
        <p:spPr/>
        <p:txBody>
          <a:bodyPr/>
          <a:lstStyle/>
          <a:p>
            <a:r>
              <a:rPr lang="en-US" dirty="0"/>
              <a:t>		</a:t>
            </a:r>
          </a:p>
        </p:txBody>
      </p:sp>
      <p:sp>
        <p:nvSpPr>
          <p:cNvPr id="19" name="Content Placeholder 18">
            <a:extLst>
              <a:ext uri="{FF2B5EF4-FFF2-40B4-BE49-F238E27FC236}">
                <a16:creationId xmlns:a16="http://schemas.microsoft.com/office/drawing/2014/main" id="{8A378052-18F3-6782-0194-A5B322D470D4}"/>
              </a:ext>
            </a:extLst>
          </p:cNvPr>
          <p:cNvSpPr>
            <a:spLocks noGrp="1"/>
          </p:cNvSpPr>
          <p:nvPr>
            <p:ph type="body" idx="4294967295"/>
          </p:nvPr>
        </p:nvSpPr>
        <p:spPr>
          <a:xfrm>
            <a:off x="604800" y="1440000"/>
            <a:ext cx="5491163" cy="5411787"/>
          </a:xfrm>
        </p:spPr>
        <p:txBody>
          <a:bodyPr>
            <a:normAutofit lnSpcReduction="10000"/>
          </a:bodyPr>
          <a:lstStyle/>
          <a:p>
            <a:pPr marL="0" indent="0">
              <a:buNone/>
            </a:pPr>
            <a:r>
              <a:rPr lang="en-US" sz="2400" dirty="0"/>
              <a:t>Data from multiple sources were  presented including: </a:t>
            </a:r>
          </a:p>
          <a:p>
            <a:r>
              <a:rPr lang="en-US" sz="2400" dirty="0"/>
              <a:t>Health </a:t>
            </a:r>
            <a:r>
              <a:rPr lang="en-US" sz="2400" dirty="0" err="1"/>
              <a:t>Behaviour</a:t>
            </a:r>
            <a:r>
              <a:rPr lang="en-US" sz="2400" dirty="0"/>
              <a:t> in School-Aged Children (HBSC) Study 2018 (NUIG/ WHO)</a:t>
            </a:r>
          </a:p>
          <a:p>
            <a:r>
              <a:rPr lang="en-US" sz="2400" dirty="0"/>
              <a:t>Meteorological data</a:t>
            </a:r>
          </a:p>
          <a:p>
            <a:r>
              <a:rPr lang="en-US" sz="2400" dirty="0"/>
              <a:t>National Cancer Registry of Ireland, </a:t>
            </a:r>
          </a:p>
          <a:p>
            <a:r>
              <a:rPr lang="en-US" sz="2400" dirty="0"/>
              <a:t>Growing Up in Ireland National Longitudinal Survey of Children - Cohort 1998, </a:t>
            </a:r>
          </a:p>
          <a:p>
            <a:r>
              <a:rPr lang="en-US" sz="2400" dirty="0"/>
              <a:t>Hospital </a:t>
            </a:r>
            <a:r>
              <a:rPr lang="en-US" sz="2400" dirty="0" err="1"/>
              <a:t>InPatient</a:t>
            </a:r>
            <a:r>
              <a:rPr lang="en-US" sz="2400" dirty="0"/>
              <a:t> Enquiry (HIPE),</a:t>
            </a:r>
          </a:p>
          <a:p>
            <a:r>
              <a:rPr lang="en-US" sz="2400" dirty="0"/>
              <a:t>Young Persons </a:t>
            </a:r>
            <a:r>
              <a:rPr lang="en-US" sz="2400" dirty="0" err="1"/>
              <a:t>Behaviour</a:t>
            </a:r>
            <a:r>
              <a:rPr lang="en-US" sz="2400" dirty="0"/>
              <a:t> and Attitudes Survey 2016 and 2019</a:t>
            </a:r>
          </a:p>
          <a:p>
            <a:r>
              <a:rPr lang="en-US" sz="2400" dirty="0"/>
              <a:t>Healthy Ireland Survey 2019</a:t>
            </a:r>
            <a:endParaRPr lang="en-GB" sz="2400" dirty="0"/>
          </a:p>
        </p:txBody>
      </p:sp>
      <p:sp>
        <p:nvSpPr>
          <p:cNvPr id="4" name="Title 1">
            <a:extLst>
              <a:ext uri="{FF2B5EF4-FFF2-40B4-BE49-F238E27FC236}">
                <a16:creationId xmlns:a16="http://schemas.microsoft.com/office/drawing/2014/main" id="{614AF389-1A18-418D-824E-66BD628310AB}"/>
              </a:ext>
            </a:extLst>
          </p:cNvPr>
          <p:cNvSpPr txBox="1">
            <a:spLocks/>
          </p:cNvSpPr>
          <p:nvPr/>
        </p:nvSpPr>
        <p:spPr>
          <a:xfrm>
            <a:off x="643467" y="321734"/>
            <a:ext cx="10905066" cy="1135737"/>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18000" b="1" i="0" kern="1200">
                <a:solidFill>
                  <a:schemeClr val="accent6"/>
                </a:solidFill>
                <a:latin typeface="Arial" panose="020B0604020202020204" pitchFamily="34" charset="0"/>
                <a:ea typeface="+mj-ea"/>
                <a:cs typeface="+mj-cs"/>
              </a:defRPr>
            </a:lvl1pPr>
          </a:lstStyle>
          <a:p>
            <a:endParaRPr lang="en-IE" dirty="0">
              <a:solidFill>
                <a:srgbClr val="30114E"/>
              </a:solidFill>
            </a:endParaRPr>
          </a:p>
        </p:txBody>
      </p:sp>
      <p:sp>
        <p:nvSpPr>
          <p:cNvPr id="10" name="Slide Number Placeholder 23">
            <a:extLst>
              <a:ext uri="{FF2B5EF4-FFF2-40B4-BE49-F238E27FC236}">
                <a16:creationId xmlns:a16="http://schemas.microsoft.com/office/drawing/2014/main" id="{E3BF8B0B-375A-476A-9383-76FF7B3D49B7}"/>
              </a:ext>
            </a:extLst>
          </p:cNvPr>
          <p:cNvSpPr txBox="1">
            <a:spLocks/>
          </p:cNvSpPr>
          <p:nvPr/>
        </p:nvSpPr>
        <p:spPr>
          <a:xfrm>
            <a:off x="9000000" y="64800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CD9A56-C712-6847-8B66-2BAFDB96E9F4}" type="slidenum">
              <a:rPr lang="en-US" smtClean="0"/>
              <a:pPr/>
              <a:t>3</a:t>
            </a:fld>
            <a:endParaRPr lang="en-US" dirty="0"/>
          </a:p>
        </p:txBody>
      </p:sp>
      <p:sp>
        <p:nvSpPr>
          <p:cNvPr id="9" name="Content Placeholder 3">
            <a:extLst>
              <a:ext uri="{FF2B5EF4-FFF2-40B4-BE49-F238E27FC236}">
                <a16:creationId xmlns:a16="http://schemas.microsoft.com/office/drawing/2014/main" id="{50511A04-6FE3-439B-971E-24D65A607E44}"/>
              </a:ext>
            </a:extLst>
          </p:cNvPr>
          <p:cNvSpPr txBox="1">
            <a:spLocks/>
          </p:cNvSpPr>
          <p:nvPr/>
        </p:nvSpPr>
        <p:spPr>
          <a:xfrm>
            <a:off x="7210386" y="1705150"/>
            <a:ext cx="5181600" cy="435133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200" dirty="0">
              <a:solidFill>
                <a:schemeClr val="bg1"/>
              </a:solidFill>
              <a:cs typeface="Arial" panose="020B0604020202020204" pitchFamily="34" charset="0"/>
            </a:endParaRPr>
          </a:p>
        </p:txBody>
      </p:sp>
      <p:pic>
        <p:nvPicPr>
          <p:cNvPr id="5" name="Picture 4">
            <a:extLst>
              <a:ext uri="{FF2B5EF4-FFF2-40B4-BE49-F238E27FC236}">
                <a16:creationId xmlns:a16="http://schemas.microsoft.com/office/drawing/2014/main" id="{7D19B5E0-E728-B70D-4DF5-EABE359FF923}"/>
              </a:ext>
            </a:extLst>
          </p:cNvPr>
          <p:cNvPicPr>
            <a:picLocks noChangeAspect="1"/>
          </p:cNvPicPr>
          <p:nvPr/>
        </p:nvPicPr>
        <p:blipFill rotWithShape="1">
          <a:blip r:embed="rId3"/>
          <a:srcRect r="2896" b="1121"/>
          <a:stretch/>
        </p:blipFill>
        <p:spPr>
          <a:xfrm>
            <a:off x="6794246" y="820913"/>
            <a:ext cx="3632708" cy="5166848"/>
          </a:xfrm>
          <a:prstGeom prst="rect">
            <a:avLst/>
          </a:prstGeom>
        </p:spPr>
      </p:pic>
    </p:spTree>
    <p:extLst>
      <p:ext uri="{BB962C8B-B14F-4D97-AF65-F5344CB8AC3E}">
        <p14:creationId xmlns:p14="http://schemas.microsoft.com/office/powerpoint/2010/main" val="19184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794F7-537C-EC4F-B63A-DF6FE600CE90}"/>
              </a:ext>
            </a:extLst>
          </p:cNvPr>
          <p:cNvSpPr>
            <a:spLocks noGrp="1"/>
          </p:cNvSpPr>
          <p:nvPr>
            <p:ph type="title"/>
          </p:nvPr>
        </p:nvSpPr>
        <p:spPr>
          <a:xfrm>
            <a:off x="604800" y="498986"/>
            <a:ext cx="10610850" cy="605052"/>
          </a:xfrm>
        </p:spPr>
        <p:txBody>
          <a:bodyPr>
            <a:noAutofit/>
          </a:bodyPr>
          <a:lstStyle/>
          <a:p>
            <a:r>
              <a:rPr lang="en-GB" sz="3200" dirty="0">
                <a:cs typeface="Arial" panose="020B0604020202020204" pitchFamily="34" charset="0"/>
              </a:rPr>
              <a:t>Analytic Approach</a:t>
            </a:r>
            <a:endParaRPr lang="en-US" sz="3200" dirty="0">
              <a:cs typeface="Arial" panose="020B0604020202020204" pitchFamily="34" charset="0"/>
            </a:endParaRPr>
          </a:p>
        </p:txBody>
      </p:sp>
      <p:sp>
        <p:nvSpPr>
          <p:cNvPr id="8" name="Slide Number Placeholder 7">
            <a:extLst>
              <a:ext uri="{FF2B5EF4-FFF2-40B4-BE49-F238E27FC236}">
                <a16:creationId xmlns:a16="http://schemas.microsoft.com/office/drawing/2014/main" id="{9353E0AB-CEA9-4770-8159-6B49C155E9D1}"/>
              </a:ext>
            </a:extLst>
          </p:cNvPr>
          <p:cNvSpPr>
            <a:spLocks noGrp="1"/>
          </p:cNvSpPr>
          <p:nvPr>
            <p:ph type="sldNum" sz="quarter" idx="12"/>
          </p:nvPr>
        </p:nvSpPr>
        <p:spPr/>
        <p:txBody>
          <a:bodyPr/>
          <a:lstStyle/>
          <a:p>
            <a:r>
              <a:rPr lang="en-US" dirty="0"/>
              <a:t>		</a:t>
            </a:r>
          </a:p>
        </p:txBody>
      </p:sp>
      <p:sp>
        <p:nvSpPr>
          <p:cNvPr id="19" name="Content Placeholder 18">
            <a:extLst>
              <a:ext uri="{FF2B5EF4-FFF2-40B4-BE49-F238E27FC236}">
                <a16:creationId xmlns:a16="http://schemas.microsoft.com/office/drawing/2014/main" id="{8A378052-18F3-6782-0194-A5B322D470D4}"/>
              </a:ext>
            </a:extLst>
          </p:cNvPr>
          <p:cNvSpPr>
            <a:spLocks noGrp="1"/>
          </p:cNvSpPr>
          <p:nvPr>
            <p:ph type="body" idx="4294967295"/>
          </p:nvPr>
        </p:nvSpPr>
        <p:spPr>
          <a:xfrm>
            <a:off x="604800" y="1440000"/>
            <a:ext cx="5491163" cy="5411787"/>
          </a:xfrm>
        </p:spPr>
        <p:txBody>
          <a:bodyPr>
            <a:normAutofit/>
          </a:bodyPr>
          <a:lstStyle/>
          <a:p>
            <a:r>
              <a:rPr lang="en-GB" sz="2400" dirty="0"/>
              <a:t>Examined data from 2018 HBSC, a collaborative study with the WHO European office  </a:t>
            </a:r>
          </a:p>
          <a:p>
            <a:endParaRPr lang="en-US" sz="2400" dirty="0"/>
          </a:p>
          <a:p>
            <a:r>
              <a:rPr lang="en-US" sz="2400" dirty="0"/>
              <a:t>2018 HBSC data provides the first nationally representative evidence of UV-related behaviors of 10-17-year-olds.</a:t>
            </a:r>
          </a:p>
          <a:p>
            <a:endParaRPr lang="en-US" sz="2400" dirty="0"/>
          </a:p>
          <a:p>
            <a:r>
              <a:rPr lang="en-US" sz="2400" dirty="0"/>
              <a:t>An easy-read, blog posts, press release, and full report were published as well as a publication in the International Journal of Public Health.</a:t>
            </a:r>
          </a:p>
          <a:p>
            <a:endParaRPr lang="en-US" sz="2400" dirty="0"/>
          </a:p>
          <a:p>
            <a:endParaRPr lang="en-US" sz="2400" dirty="0"/>
          </a:p>
        </p:txBody>
      </p:sp>
      <p:sp>
        <p:nvSpPr>
          <p:cNvPr id="4" name="Title 1">
            <a:extLst>
              <a:ext uri="{FF2B5EF4-FFF2-40B4-BE49-F238E27FC236}">
                <a16:creationId xmlns:a16="http://schemas.microsoft.com/office/drawing/2014/main" id="{614AF389-1A18-418D-824E-66BD628310AB}"/>
              </a:ext>
            </a:extLst>
          </p:cNvPr>
          <p:cNvSpPr txBox="1">
            <a:spLocks/>
          </p:cNvSpPr>
          <p:nvPr/>
        </p:nvSpPr>
        <p:spPr>
          <a:xfrm>
            <a:off x="643467" y="321734"/>
            <a:ext cx="10905066" cy="1135737"/>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18000" b="1" i="0" kern="1200">
                <a:solidFill>
                  <a:schemeClr val="accent6"/>
                </a:solidFill>
                <a:latin typeface="Arial" panose="020B0604020202020204" pitchFamily="34" charset="0"/>
                <a:ea typeface="+mj-ea"/>
                <a:cs typeface="+mj-cs"/>
              </a:defRPr>
            </a:lvl1pPr>
          </a:lstStyle>
          <a:p>
            <a:endParaRPr lang="en-IE" dirty="0">
              <a:solidFill>
                <a:srgbClr val="30114E"/>
              </a:solidFill>
            </a:endParaRPr>
          </a:p>
        </p:txBody>
      </p:sp>
      <p:sp>
        <p:nvSpPr>
          <p:cNvPr id="10" name="Slide Number Placeholder 23">
            <a:extLst>
              <a:ext uri="{FF2B5EF4-FFF2-40B4-BE49-F238E27FC236}">
                <a16:creationId xmlns:a16="http://schemas.microsoft.com/office/drawing/2014/main" id="{E3BF8B0B-375A-476A-9383-76FF7B3D49B7}"/>
              </a:ext>
            </a:extLst>
          </p:cNvPr>
          <p:cNvSpPr txBox="1">
            <a:spLocks/>
          </p:cNvSpPr>
          <p:nvPr/>
        </p:nvSpPr>
        <p:spPr>
          <a:xfrm>
            <a:off x="9000000" y="64800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4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CD9A56-C712-6847-8B66-2BAFDB96E9F4}" type="slidenum">
              <a:rPr lang="en-US" smtClean="0"/>
              <a:pPr/>
              <a:t>4</a:t>
            </a:fld>
            <a:endParaRPr lang="en-US" dirty="0"/>
          </a:p>
        </p:txBody>
      </p:sp>
      <p:sp>
        <p:nvSpPr>
          <p:cNvPr id="9" name="Content Placeholder 3">
            <a:extLst>
              <a:ext uri="{FF2B5EF4-FFF2-40B4-BE49-F238E27FC236}">
                <a16:creationId xmlns:a16="http://schemas.microsoft.com/office/drawing/2014/main" id="{50511A04-6FE3-439B-971E-24D65A607E44}"/>
              </a:ext>
            </a:extLst>
          </p:cNvPr>
          <p:cNvSpPr txBox="1">
            <a:spLocks/>
          </p:cNvSpPr>
          <p:nvPr/>
        </p:nvSpPr>
        <p:spPr>
          <a:xfrm>
            <a:off x="7210386" y="1705150"/>
            <a:ext cx="5181600" cy="435133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200" dirty="0">
              <a:solidFill>
                <a:schemeClr val="bg1"/>
              </a:solidFill>
              <a:cs typeface="Arial" panose="020B0604020202020204" pitchFamily="34" charset="0"/>
            </a:endParaRPr>
          </a:p>
        </p:txBody>
      </p:sp>
      <p:pic>
        <p:nvPicPr>
          <p:cNvPr id="3" name="Picture 2">
            <a:extLst>
              <a:ext uri="{FF2B5EF4-FFF2-40B4-BE49-F238E27FC236}">
                <a16:creationId xmlns:a16="http://schemas.microsoft.com/office/drawing/2014/main" id="{1B01C317-6AD8-2F95-9168-DEF7C6233EBC}"/>
              </a:ext>
            </a:extLst>
          </p:cNvPr>
          <p:cNvPicPr>
            <a:picLocks noChangeAspect="1"/>
          </p:cNvPicPr>
          <p:nvPr/>
        </p:nvPicPr>
        <p:blipFill rotWithShape="1">
          <a:blip r:embed="rId3"/>
          <a:srcRect l="275"/>
          <a:stretch/>
        </p:blipFill>
        <p:spPr>
          <a:xfrm>
            <a:off x="6756991" y="596027"/>
            <a:ext cx="3707218" cy="5092391"/>
          </a:xfrm>
          <a:prstGeom prst="rect">
            <a:avLst/>
          </a:prstGeom>
          <a:effectLst/>
        </p:spPr>
      </p:pic>
    </p:spTree>
    <p:extLst>
      <p:ext uri="{BB962C8B-B14F-4D97-AF65-F5344CB8AC3E}">
        <p14:creationId xmlns:p14="http://schemas.microsoft.com/office/powerpoint/2010/main" val="338917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EEDB0CD-A3F4-5802-05F7-37195844D69C}"/>
              </a:ext>
            </a:extLst>
          </p:cNvPr>
          <p:cNvSpPr>
            <a:spLocks noGrp="1"/>
          </p:cNvSpPr>
          <p:nvPr>
            <p:ph type="title"/>
          </p:nvPr>
        </p:nvSpPr>
        <p:spPr>
          <a:xfrm>
            <a:off x="223807" y="333395"/>
            <a:ext cx="10515600" cy="1505883"/>
          </a:xfrm>
        </p:spPr>
        <p:txBody>
          <a:bodyPr anchor="ctr">
            <a:normAutofit/>
          </a:bodyPr>
          <a:lstStyle/>
          <a:p>
            <a:r>
              <a:rPr lang="en-US" sz="3600" dirty="0"/>
              <a:t>Results: Overview of UV Protection </a:t>
            </a:r>
            <a:r>
              <a:rPr lang="en-US" sz="3600" dirty="0" err="1"/>
              <a:t>Behaviours</a:t>
            </a:r>
            <a:r>
              <a:rPr lang="en-US" sz="3600" dirty="0"/>
              <a:t> 10-17-year-olds </a:t>
            </a:r>
            <a:r>
              <a:rPr lang="en-US" sz="2000" dirty="0"/>
              <a:t>(HBSC 2018)</a:t>
            </a:r>
            <a:endParaRPr lang="en-IE" sz="3600" dirty="0"/>
          </a:p>
        </p:txBody>
      </p:sp>
      <p:pic>
        <p:nvPicPr>
          <p:cNvPr id="14" name="Picture 13">
            <a:extLst>
              <a:ext uri="{FF2B5EF4-FFF2-40B4-BE49-F238E27FC236}">
                <a16:creationId xmlns:a16="http://schemas.microsoft.com/office/drawing/2014/main" id="{68F6F667-8FFF-F7FC-3B1C-734CA8A8E513}"/>
              </a:ext>
            </a:extLst>
          </p:cNvPr>
          <p:cNvPicPr>
            <a:picLocks noChangeAspect="1"/>
          </p:cNvPicPr>
          <p:nvPr/>
        </p:nvPicPr>
        <p:blipFill>
          <a:blip r:embed="rId3"/>
          <a:stretch>
            <a:fillRect/>
          </a:stretch>
        </p:blipFill>
        <p:spPr>
          <a:xfrm>
            <a:off x="1715467" y="1690688"/>
            <a:ext cx="8126640" cy="4450303"/>
          </a:xfrm>
          <a:prstGeom prst="rect">
            <a:avLst/>
          </a:prstGeom>
        </p:spPr>
      </p:pic>
    </p:spTree>
    <p:extLst>
      <p:ext uri="{BB962C8B-B14F-4D97-AF65-F5344CB8AC3E}">
        <p14:creationId xmlns:p14="http://schemas.microsoft.com/office/powerpoint/2010/main" val="2197346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51FD-E870-054E-BE0F-28AF171B27B1}"/>
              </a:ext>
            </a:extLst>
          </p:cNvPr>
          <p:cNvSpPr>
            <a:spLocks noGrp="1"/>
          </p:cNvSpPr>
          <p:nvPr>
            <p:ph type="title"/>
          </p:nvPr>
        </p:nvSpPr>
        <p:spPr/>
        <p:txBody>
          <a:bodyPr>
            <a:normAutofit/>
          </a:bodyPr>
          <a:lstStyle/>
          <a:p>
            <a:r>
              <a:rPr lang="en-US" dirty="0"/>
              <a:t>Results: Multiple Protective Behaviours</a:t>
            </a:r>
          </a:p>
        </p:txBody>
      </p:sp>
      <p:sp>
        <p:nvSpPr>
          <p:cNvPr id="7" name="TextBox 6"/>
          <p:cNvSpPr txBox="1"/>
          <p:nvPr/>
        </p:nvSpPr>
        <p:spPr>
          <a:xfrm>
            <a:off x="8266499" y="1720304"/>
            <a:ext cx="2101427" cy="427809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Any of 3 protective behaviours (sunscreen, hat and clothing)</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Three of 5 protective behaviours (sunscreen, sunglasses, hat, clothing, avoidance)</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1/3 and 3/5 more frequently reported by girls, younger children and higher social classes</a:t>
            </a:r>
          </a:p>
          <a:p>
            <a:endParaRPr lang="en-US" sz="1600" dirty="0"/>
          </a:p>
        </p:txBody>
      </p:sp>
      <p:pic>
        <p:nvPicPr>
          <p:cNvPr id="6" name="Picture 5">
            <a:extLst>
              <a:ext uri="{FF2B5EF4-FFF2-40B4-BE49-F238E27FC236}">
                <a16:creationId xmlns:a16="http://schemas.microsoft.com/office/drawing/2014/main" id="{F47C43B5-5B0A-8FBD-A54E-1B8B22A25CA5}"/>
              </a:ext>
            </a:extLst>
          </p:cNvPr>
          <p:cNvPicPr>
            <a:picLocks noChangeAspect="1"/>
          </p:cNvPicPr>
          <p:nvPr/>
        </p:nvPicPr>
        <p:blipFill>
          <a:blip r:embed="rId3"/>
          <a:stretch>
            <a:fillRect/>
          </a:stretch>
        </p:blipFill>
        <p:spPr>
          <a:xfrm>
            <a:off x="349633" y="1070626"/>
            <a:ext cx="7612338" cy="2963714"/>
          </a:xfrm>
          <a:prstGeom prst="rect">
            <a:avLst/>
          </a:prstGeom>
        </p:spPr>
      </p:pic>
      <p:pic>
        <p:nvPicPr>
          <p:cNvPr id="12" name="Picture 11">
            <a:extLst>
              <a:ext uri="{FF2B5EF4-FFF2-40B4-BE49-F238E27FC236}">
                <a16:creationId xmlns:a16="http://schemas.microsoft.com/office/drawing/2014/main" id="{8BCF5789-B1E7-216C-00E8-6188DD54E2A4}"/>
              </a:ext>
            </a:extLst>
          </p:cNvPr>
          <p:cNvPicPr>
            <a:picLocks noChangeAspect="1"/>
          </p:cNvPicPr>
          <p:nvPr/>
        </p:nvPicPr>
        <p:blipFill>
          <a:blip r:embed="rId4"/>
          <a:stretch>
            <a:fillRect/>
          </a:stretch>
        </p:blipFill>
        <p:spPr>
          <a:xfrm>
            <a:off x="282727" y="3859351"/>
            <a:ext cx="7612338" cy="2772024"/>
          </a:xfrm>
          <a:prstGeom prst="rect">
            <a:avLst/>
          </a:prstGeom>
        </p:spPr>
      </p:pic>
    </p:spTree>
    <p:extLst>
      <p:ext uri="{BB962C8B-B14F-4D97-AF65-F5344CB8AC3E}">
        <p14:creationId xmlns:p14="http://schemas.microsoft.com/office/powerpoint/2010/main" val="208793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8EEDB0CD-A3F4-5802-05F7-37195844D69C}"/>
              </a:ext>
            </a:extLst>
          </p:cNvPr>
          <p:cNvSpPr>
            <a:spLocks noGrp="1"/>
          </p:cNvSpPr>
          <p:nvPr>
            <p:ph type="title"/>
          </p:nvPr>
        </p:nvSpPr>
        <p:spPr>
          <a:xfrm>
            <a:off x="604800" y="460800"/>
            <a:ext cx="6621190" cy="605052"/>
          </a:xfrm>
        </p:spPr>
        <p:txBody>
          <a:bodyPr/>
          <a:lstStyle/>
          <a:p>
            <a:r>
              <a:rPr lang="en-US" dirty="0"/>
              <a:t>Results: UV Risk </a:t>
            </a:r>
            <a:r>
              <a:rPr lang="en-US" dirty="0" err="1"/>
              <a:t>Behaviours</a:t>
            </a:r>
            <a:r>
              <a:rPr lang="en-US" dirty="0"/>
              <a:t> 10-17 year olds </a:t>
            </a:r>
            <a:r>
              <a:rPr lang="en-US" sz="1800" dirty="0"/>
              <a:t>(HBSC 2018)</a:t>
            </a:r>
            <a:endParaRPr lang="en-IE" dirty="0"/>
          </a:p>
        </p:txBody>
      </p:sp>
      <p:pic>
        <p:nvPicPr>
          <p:cNvPr id="12" name="Picture 11">
            <a:extLst>
              <a:ext uri="{FF2B5EF4-FFF2-40B4-BE49-F238E27FC236}">
                <a16:creationId xmlns:a16="http://schemas.microsoft.com/office/drawing/2014/main" id="{BEEFEF68-5EAF-FDA4-EECC-4A5003666852}"/>
              </a:ext>
            </a:extLst>
          </p:cNvPr>
          <p:cNvPicPr>
            <a:picLocks noChangeAspect="1"/>
          </p:cNvPicPr>
          <p:nvPr/>
        </p:nvPicPr>
        <p:blipFill rotWithShape="1">
          <a:blip r:embed="rId3"/>
          <a:srcRect t="8805" b="1"/>
          <a:stretch/>
        </p:blipFill>
        <p:spPr>
          <a:xfrm>
            <a:off x="7225990" y="51985"/>
            <a:ext cx="4794092" cy="6754030"/>
          </a:xfrm>
          <a:prstGeom prst="rect">
            <a:avLst/>
          </a:prstGeom>
        </p:spPr>
      </p:pic>
    </p:spTree>
    <p:extLst>
      <p:ext uri="{BB962C8B-B14F-4D97-AF65-F5344CB8AC3E}">
        <p14:creationId xmlns:p14="http://schemas.microsoft.com/office/powerpoint/2010/main" val="1514974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D89F-2E29-E99E-3973-A56198854AB5}"/>
              </a:ext>
            </a:extLst>
          </p:cNvPr>
          <p:cNvSpPr>
            <a:spLocks noGrp="1"/>
          </p:cNvSpPr>
          <p:nvPr>
            <p:ph type="title"/>
          </p:nvPr>
        </p:nvSpPr>
        <p:spPr/>
        <p:txBody>
          <a:bodyPr/>
          <a:lstStyle/>
          <a:p>
            <a:r>
              <a:rPr lang="en-US" dirty="0"/>
              <a:t>Sunburn – Last Summer</a:t>
            </a:r>
            <a:endParaRPr lang="en-IE" dirty="0"/>
          </a:p>
        </p:txBody>
      </p:sp>
      <p:sp>
        <p:nvSpPr>
          <p:cNvPr id="3" name="Slide Number Placeholder 2">
            <a:extLst>
              <a:ext uri="{FF2B5EF4-FFF2-40B4-BE49-F238E27FC236}">
                <a16:creationId xmlns:a16="http://schemas.microsoft.com/office/drawing/2014/main" id="{01E8E379-074D-607D-9B58-638746B8F6D7}"/>
              </a:ext>
            </a:extLst>
          </p:cNvPr>
          <p:cNvSpPr>
            <a:spLocks noGrp="1"/>
          </p:cNvSpPr>
          <p:nvPr>
            <p:ph type="sldNum" sz="quarter" idx="12"/>
          </p:nvPr>
        </p:nvSpPr>
        <p:spPr/>
        <p:txBody>
          <a:bodyPr/>
          <a:lstStyle/>
          <a:p>
            <a:fld id="{D2CD9A56-C712-6847-8B66-2BAFDB96E9F4}" type="slidenum">
              <a:rPr lang="en-US" smtClean="0"/>
              <a:t>8</a:t>
            </a:fld>
            <a:endParaRPr lang="en-US" dirty="0"/>
          </a:p>
        </p:txBody>
      </p:sp>
      <p:sp>
        <p:nvSpPr>
          <p:cNvPr id="11" name="TextBox 10">
            <a:extLst>
              <a:ext uri="{FF2B5EF4-FFF2-40B4-BE49-F238E27FC236}">
                <a16:creationId xmlns:a16="http://schemas.microsoft.com/office/drawing/2014/main" id="{B82C1C9C-1158-509D-0625-59AC02999456}"/>
              </a:ext>
            </a:extLst>
          </p:cNvPr>
          <p:cNvSpPr txBox="1"/>
          <p:nvPr/>
        </p:nvSpPr>
        <p:spPr>
          <a:xfrm>
            <a:off x="8058151" y="2023110"/>
            <a:ext cx="3239910" cy="1938992"/>
          </a:xfrm>
          <a:prstGeom prst="rect">
            <a:avLst/>
          </a:prstGeom>
          <a:noFill/>
        </p:spPr>
        <p:txBody>
          <a:bodyPr wrap="square">
            <a:spAutoFit/>
          </a:bodyPr>
          <a:lstStyle/>
          <a:p>
            <a:pPr algn="ctr"/>
            <a:r>
              <a:rPr lang="en-IE" sz="2400" dirty="0">
                <a:latin typeface="Arial" panose="020B0604020202020204" pitchFamily="34" charset="0"/>
                <a:cs typeface="Arial" panose="020B0604020202020204" pitchFamily="34" charset="0"/>
              </a:rPr>
              <a:t>Higher social classes more likely to report sunburn both last summer and over lifetime</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4A4ABB1-9807-82C2-C91E-12BCB02368C0}"/>
              </a:ext>
            </a:extLst>
          </p:cNvPr>
          <p:cNvPicPr>
            <a:picLocks noChangeAspect="1"/>
          </p:cNvPicPr>
          <p:nvPr/>
        </p:nvPicPr>
        <p:blipFill>
          <a:blip r:embed="rId3"/>
          <a:stretch>
            <a:fillRect/>
          </a:stretch>
        </p:blipFill>
        <p:spPr>
          <a:xfrm>
            <a:off x="2321363" y="1016290"/>
            <a:ext cx="5172257" cy="5659371"/>
          </a:xfrm>
          <a:prstGeom prst="rect">
            <a:avLst/>
          </a:prstGeom>
        </p:spPr>
      </p:pic>
    </p:spTree>
    <p:extLst>
      <p:ext uri="{BB962C8B-B14F-4D97-AF65-F5344CB8AC3E}">
        <p14:creationId xmlns:p14="http://schemas.microsoft.com/office/powerpoint/2010/main" val="3965878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D89F-2E29-E99E-3973-A56198854AB5}"/>
              </a:ext>
            </a:extLst>
          </p:cNvPr>
          <p:cNvSpPr>
            <a:spLocks noGrp="1"/>
          </p:cNvSpPr>
          <p:nvPr>
            <p:ph type="title"/>
          </p:nvPr>
        </p:nvSpPr>
        <p:spPr/>
        <p:txBody>
          <a:bodyPr/>
          <a:lstStyle/>
          <a:p>
            <a:r>
              <a:rPr lang="en-US" dirty="0"/>
              <a:t>Sunburn - Lifetime</a:t>
            </a:r>
            <a:endParaRPr lang="en-IE" dirty="0"/>
          </a:p>
        </p:txBody>
      </p:sp>
      <p:sp>
        <p:nvSpPr>
          <p:cNvPr id="3" name="Slide Number Placeholder 2">
            <a:extLst>
              <a:ext uri="{FF2B5EF4-FFF2-40B4-BE49-F238E27FC236}">
                <a16:creationId xmlns:a16="http://schemas.microsoft.com/office/drawing/2014/main" id="{01E8E379-074D-607D-9B58-638746B8F6D7}"/>
              </a:ext>
            </a:extLst>
          </p:cNvPr>
          <p:cNvSpPr>
            <a:spLocks noGrp="1"/>
          </p:cNvSpPr>
          <p:nvPr>
            <p:ph type="sldNum" sz="quarter" idx="12"/>
          </p:nvPr>
        </p:nvSpPr>
        <p:spPr/>
        <p:txBody>
          <a:bodyPr/>
          <a:lstStyle/>
          <a:p>
            <a:fld id="{D2CD9A56-C712-6847-8B66-2BAFDB96E9F4}" type="slidenum">
              <a:rPr lang="en-US" smtClean="0"/>
              <a:t>9</a:t>
            </a:fld>
            <a:endParaRPr lang="en-US" dirty="0"/>
          </a:p>
        </p:txBody>
      </p:sp>
      <p:sp>
        <p:nvSpPr>
          <p:cNvPr id="7" name="TextBox 6">
            <a:extLst>
              <a:ext uri="{FF2B5EF4-FFF2-40B4-BE49-F238E27FC236}">
                <a16:creationId xmlns:a16="http://schemas.microsoft.com/office/drawing/2014/main" id="{6092EA35-77EA-CB2C-9ADE-48B85A45675E}"/>
              </a:ext>
            </a:extLst>
          </p:cNvPr>
          <p:cNvSpPr txBox="1"/>
          <p:nvPr/>
        </p:nvSpPr>
        <p:spPr>
          <a:xfrm>
            <a:off x="8915399" y="2686050"/>
            <a:ext cx="312610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400" dirty="0">
                <a:latin typeface="Arial" panose="020B0604020202020204" pitchFamily="34" charset="0"/>
                <a:cs typeface="Arial" panose="020B0604020202020204" pitchFamily="34" charset="0"/>
              </a:rPr>
              <a:t>Girls more likely to report sunburn last summer but </a:t>
            </a:r>
            <a:r>
              <a:rPr lang="en-IE" sz="2400" b="1" dirty="0">
                <a:latin typeface="Arial" panose="020B0604020202020204" pitchFamily="34" charset="0"/>
                <a:cs typeface="Arial" panose="020B0604020202020204" pitchFamily="34" charset="0"/>
              </a:rPr>
              <a:t>not</a:t>
            </a:r>
            <a:r>
              <a:rPr lang="en-IE" sz="2400" dirty="0">
                <a:latin typeface="Arial" panose="020B0604020202020204" pitchFamily="34" charset="0"/>
                <a:cs typeface="Arial" panose="020B0604020202020204" pitchFamily="34" charset="0"/>
              </a:rPr>
              <a:t> over lifetime</a:t>
            </a:r>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A7D8BE6-2FF4-F654-FC3B-771FBDE1CECA}"/>
              </a:ext>
            </a:extLst>
          </p:cNvPr>
          <p:cNvPicPr>
            <a:picLocks noChangeAspect="1"/>
          </p:cNvPicPr>
          <p:nvPr/>
        </p:nvPicPr>
        <p:blipFill>
          <a:blip r:embed="rId3"/>
          <a:stretch>
            <a:fillRect/>
          </a:stretch>
        </p:blipFill>
        <p:spPr>
          <a:xfrm>
            <a:off x="2257971" y="996151"/>
            <a:ext cx="5468113" cy="5725324"/>
          </a:xfrm>
          <a:prstGeom prst="rect">
            <a:avLst/>
          </a:prstGeom>
        </p:spPr>
      </p:pic>
    </p:spTree>
    <p:extLst>
      <p:ext uri="{BB962C8B-B14F-4D97-AF65-F5344CB8AC3E}">
        <p14:creationId xmlns:p14="http://schemas.microsoft.com/office/powerpoint/2010/main" val="2864494546"/>
      </p:ext>
    </p:extLst>
  </p:cSld>
  <p:clrMapOvr>
    <a:masterClrMapping/>
  </p:clrMapOvr>
</p:sld>
</file>

<file path=ppt/theme/theme1.xml><?xml version="1.0" encoding="utf-8"?>
<a:theme xmlns:a="http://schemas.openxmlformats.org/drawingml/2006/main" name="Office Theme">
  <a:themeElements>
    <a:clrScheme name="IPH">
      <a:dk1>
        <a:srgbClr val="000000"/>
      </a:dk1>
      <a:lt1>
        <a:srgbClr val="FFFFFF"/>
      </a:lt1>
      <a:dk2>
        <a:srgbClr val="2F114D"/>
      </a:dk2>
      <a:lt2>
        <a:srgbClr val="E7E6E6"/>
      </a:lt2>
      <a:accent1>
        <a:srgbClr val="6D2895"/>
      </a:accent1>
      <a:accent2>
        <a:srgbClr val="8D89F6"/>
      </a:accent2>
      <a:accent3>
        <a:srgbClr val="0070BC"/>
      </a:accent3>
      <a:accent4>
        <a:srgbClr val="2FCEF7"/>
      </a:accent4>
      <a:accent5>
        <a:srgbClr val="006836"/>
      </a:accent5>
      <a:accent6>
        <a:srgbClr val="AAF050"/>
      </a:accent6>
      <a:hlink>
        <a:srgbClr val="0070BC"/>
      </a:hlink>
      <a:folHlink>
        <a:srgbClr val="2FCEF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661F91C3B6A64C9CC77E55A1DC0219" ma:contentTypeVersion="16" ma:contentTypeDescription="Create a new document." ma:contentTypeScope="" ma:versionID="734d2587b5f083daf7ae1fb7ff2f7dca">
  <xsd:schema xmlns:xsd="http://www.w3.org/2001/XMLSchema" xmlns:xs="http://www.w3.org/2001/XMLSchema" xmlns:p="http://schemas.microsoft.com/office/2006/metadata/properties" xmlns:ns2="66a36980-ff4e-4733-bc9f-17c361c84c85" xmlns:ns3="ecb83b91-336c-4f0e-97e3-ae811139b3d9" targetNamespace="http://schemas.microsoft.com/office/2006/metadata/properties" ma:root="true" ma:fieldsID="4636e14de480d5b1a3835f5a5193b043" ns2:_="" ns3:_="">
    <xsd:import namespace="66a36980-ff4e-4733-bc9f-17c361c84c85"/>
    <xsd:import namespace="ecb83b91-336c-4f0e-97e3-ae811139b3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a36980-ff4e-4733-bc9f-17c361c84c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2b5c9e5-9bef-4a94-a83e-d7f15789a2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cb83b91-336c-4f0e-97e3-ae811139b3d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d3d00df2-fb96-4d80-8b79-d238d899112a}" ma:internalName="TaxCatchAll" ma:showField="CatchAllData" ma:web="ecb83b91-336c-4f0e-97e3-ae811139b3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a36980-ff4e-4733-bc9f-17c361c84c85">
      <Terms xmlns="http://schemas.microsoft.com/office/infopath/2007/PartnerControls"/>
    </lcf76f155ced4ddcb4097134ff3c332f>
    <TaxCatchAll xmlns="ecb83b91-336c-4f0e-97e3-ae811139b3d9" xsi:nil="true"/>
  </documentManagement>
</p:properties>
</file>

<file path=customXml/itemProps1.xml><?xml version="1.0" encoding="utf-8"?>
<ds:datastoreItem xmlns:ds="http://schemas.openxmlformats.org/officeDocument/2006/customXml" ds:itemID="{BC91E538-74B3-43B3-B617-4B08042219AC}">
  <ds:schemaRefs>
    <ds:schemaRef ds:uri="http://schemas.microsoft.com/sharepoint/v3/contenttype/forms"/>
  </ds:schemaRefs>
</ds:datastoreItem>
</file>

<file path=customXml/itemProps2.xml><?xml version="1.0" encoding="utf-8"?>
<ds:datastoreItem xmlns:ds="http://schemas.openxmlformats.org/officeDocument/2006/customXml" ds:itemID="{185C8E82-B31A-49EA-82E0-86694EEC36DE}">
  <ds:schemaRefs>
    <ds:schemaRef ds:uri="66a36980-ff4e-4733-bc9f-17c361c84c85"/>
    <ds:schemaRef ds:uri="ecb83b91-336c-4f0e-97e3-ae811139b3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590F16-42EA-43F8-9D83-021D335A7D50}">
  <ds:schemaRefs>
    <ds:schemaRef ds:uri="http://schemas.openxmlformats.org/package/2006/metadata/core-properties"/>
    <ds:schemaRef ds:uri="http://schemas.microsoft.com/office/2006/metadata/properties"/>
    <ds:schemaRef ds:uri="http://purl.org/dc/terms/"/>
    <ds:schemaRef ds:uri="66a36980-ff4e-4733-bc9f-17c361c84c85"/>
    <ds:schemaRef ds:uri="http://purl.org/dc/dcmitype/"/>
    <ds:schemaRef ds:uri="http://www.w3.org/XML/1998/namespace"/>
    <ds:schemaRef ds:uri="http://schemas.microsoft.com/office/2006/documentManagement/types"/>
    <ds:schemaRef ds:uri="http://schemas.microsoft.com/office/infopath/2007/PartnerControls"/>
    <ds:schemaRef ds:uri="ecb83b91-336c-4f0e-97e3-ae811139b3d9"/>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2206</Words>
  <Application>Microsoft Office PowerPoint</Application>
  <PresentationFormat>Widescreen</PresentationFormat>
  <Paragraphs>203</Paragraphs>
  <Slides>21</Slides>
  <Notes>19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2" baseType="lpstr">
      <vt:lpstr>Arial</vt:lpstr>
      <vt:lpstr>Calibri</vt:lpstr>
      <vt:lpstr>Georgia</vt:lpstr>
      <vt:lpstr>Lato</vt:lpstr>
      <vt:lpstr>Montserrat</vt:lpstr>
      <vt:lpstr>Montserrat Semibold</vt:lpstr>
      <vt:lpstr>MuseoSans</vt:lpstr>
      <vt:lpstr>Times New Roman</vt:lpstr>
      <vt:lpstr>Wingdings</vt:lpstr>
      <vt:lpstr>Office Theme</vt:lpstr>
      <vt:lpstr>Document</vt:lpstr>
      <vt:lpstr>Children’s exposure to ultraviolet radiation – a risk profile for future skin cancers in Ireland</vt:lpstr>
      <vt:lpstr>Policy Context</vt:lpstr>
      <vt:lpstr>Methods</vt:lpstr>
      <vt:lpstr>Analytic Approach</vt:lpstr>
      <vt:lpstr>Results: Overview of UV Protection Behaviours 10-17-year-olds (HBSC 2018)</vt:lpstr>
      <vt:lpstr>Results: Multiple Protective Behaviours</vt:lpstr>
      <vt:lpstr>Results: UV Risk Behaviours 10-17 year olds (HBSC 2018)</vt:lpstr>
      <vt:lpstr>Sunburn – Last Summer</vt:lpstr>
      <vt:lpstr>Sunburn - Lifetime</vt:lpstr>
      <vt:lpstr>Additional data to inform sunburn figures</vt:lpstr>
      <vt:lpstr>Results: Sunbed use</vt:lpstr>
      <vt:lpstr>Results: Circumstances of sunbed use</vt:lpstr>
      <vt:lpstr>Regulation of sunbed industry compliance</vt:lpstr>
      <vt:lpstr>Policy Considerations</vt:lpstr>
      <vt:lpstr>Policy Considerations Con’t</vt:lpstr>
      <vt:lpstr>Gaps in evidence to support policy</vt:lpstr>
      <vt:lpstr>National Skin Cancer Prevention Plan 2023- 2026</vt:lpstr>
      <vt:lpstr>New Research</vt:lpstr>
      <vt:lpstr>US Preventative Services Task force: Behavioral Counseling  </vt:lpstr>
      <vt:lpstr>Acknowledgements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alcohol issues at city level – some considerations</dc:title>
  <dc:creator>Leah Friend</dc:creator>
  <cp:lastModifiedBy>Lauren Rodriguez</cp:lastModifiedBy>
  <cp:revision>14</cp:revision>
  <dcterms:created xsi:type="dcterms:W3CDTF">2020-09-08T10:48:51Z</dcterms:created>
  <dcterms:modified xsi:type="dcterms:W3CDTF">2023-06-08T11:30:58Z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0x01010041661F91C3B6A64C9CC77E55A1DC0219</vt:lpwstr>
  </property>
  <property fmtid="{D5CDD505-2E9C-101B-9397-08002B2CF9AE}" pid="3" name="MediaServiceImageTags">
    <vt:lpwstr/>
  </property>
</Properties>
</file>